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 id="2147484322" r:id="rId2"/>
  </p:sldMasterIdLst>
  <p:notesMasterIdLst>
    <p:notesMasterId r:id="rId25"/>
  </p:notesMasterIdLst>
  <p:handoutMasterIdLst>
    <p:handoutMasterId r:id="rId26"/>
  </p:handoutMasterIdLst>
  <p:sldIdLst>
    <p:sldId id="256" r:id="rId3"/>
    <p:sldId id="257" r:id="rId4"/>
    <p:sldId id="307" r:id="rId5"/>
    <p:sldId id="329" r:id="rId6"/>
    <p:sldId id="330" r:id="rId7"/>
    <p:sldId id="328" r:id="rId8"/>
    <p:sldId id="309" r:id="rId9"/>
    <p:sldId id="310" r:id="rId10"/>
    <p:sldId id="311" r:id="rId11"/>
    <p:sldId id="313" r:id="rId12"/>
    <p:sldId id="312" r:id="rId13"/>
    <p:sldId id="320" r:id="rId14"/>
    <p:sldId id="324" r:id="rId15"/>
    <p:sldId id="326" r:id="rId16"/>
    <p:sldId id="327" r:id="rId17"/>
    <p:sldId id="315" r:id="rId18"/>
    <p:sldId id="321" r:id="rId19"/>
    <p:sldId id="322" r:id="rId20"/>
    <p:sldId id="263" r:id="rId21"/>
    <p:sldId id="318" r:id="rId22"/>
    <p:sldId id="264" r:id="rId23"/>
    <p:sldId id="323" r:id="rId24"/>
  </p:sldIdLst>
  <p:sldSz cx="12188825" cy="6858000"/>
  <p:notesSz cx="6400800" cy="11728450"/>
  <p:custDataLst>
    <p:tags r:id="rId27"/>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265">
          <p15:clr>
            <a:srgbClr val="A4A3A4"/>
          </p15:clr>
        </p15:guide>
        <p15:guide id="2" pos="206">
          <p15:clr>
            <a:srgbClr val="A4A3A4"/>
          </p15:clr>
        </p15:guide>
        <p15:guide id="3" pos="27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a Adan" initials="MA" lastIdx="1" clrIdx="0">
    <p:extLst>
      <p:ext uri="{19B8F6BF-5375-455C-9EA6-DF929625EA0E}">
        <p15:presenceInfo xmlns:p15="http://schemas.microsoft.com/office/powerpoint/2012/main" userId="S::adan@us.ibm.com::d0008369-4461-4254-9d8a-82f79b6488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2FE"/>
    <a:srgbClr val="0062FF"/>
    <a:srgbClr val="000000"/>
    <a:srgbClr val="FF832B"/>
    <a:srgbClr val="FFFFFF"/>
    <a:srgbClr val="F4F4F4"/>
    <a:srgbClr val="DAF1FC"/>
    <a:srgbClr val="FDEDF3"/>
    <a:srgbClr val="008ABF"/>
    <a:srgbClr val="00649D"/>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37692" autoAdjust="0"/>
  </p:normalViewPr>
  <p:slideViewPr>
    <p:cSldViewPr snapToGrid="0">
      <p:cViewPr varScale="1">
        <p:scale>
          <a:sx n="39" d="100"/>
          <a:sy n="39" d="100"/>
        </p:scale>
        <p:origin x="2082" y="48"/>
      </p:cViewPr>
      <p:guideLst>
        <p:guide orient="horz" pos="4265"/>
        <p:guide pos="206"/>
        <p:guide pos="27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76"/>
    </p:cViewPr>
  </p:sorterViewPr>
  <p:notesViewPr>
    <p:cSldViewPr snapToGrid="0">
      <p:cViewPr varScale="1">
        <p:scale>
          <a:sx n="66" d="100"/>
          <a:sy n="66" d="100"/>
        </p:scale>
        <p:origin x="4308"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773958" cy="58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a:p>
        </p:txBody>
      </p:sp>
      <p:sp>
        <p:nvSpPr>
          <p:cNvPr id="109571" name="Rectangle 3"/>
          <p:cNvSpPr>
            <a:spLocks noGrp="1" noChangeArrowheads="1"/>
          </p:cNvSpPr>
          <p:nvPr>
            <p:ph type="dt" sz="quarter" idx="1"/>
          </p:nvPr>
        </p:nvSpPr>
        <p:spPr bwMode="auto">
          <a:xfrm>
            <a:off x="3626843" y="0"/>
            <a:ext cx="2771179" cy="58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pPr>
                <a:defRPr/>
              </a:pPr>
              <a:t>June 22, 2022</a:t>
            </a:fld>
            <a:endParaRPr lang="en-US"/>
          </a:p>
        </p:txBody>
      </p:sp>
      <p:sp>
        <p:nvSpPr>
          <p:cNvPr id="109572" name="Rectangle 4"/>
          <p:cNvSpPr>
            <a:spLocks noGrp="1" noChangeArrowheads="1"/>
          </p:cNvSpPr>
          <p:nvPr>
            <p:ph type="ftr" sz="quarter" idx="2"/>
          </p:nvPr>
        </p:nvSpPr>
        <p:spPr bwMode="auto">
          <a:xfrm>
            <a:off x="0" y="11140865"/>
            <a:ext cx="2773958" cy="583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a:t>© Copyright IBM Corporation 2012</a:t>
            </a:r>
          </a:p>
        </p:txBody>
      </p:sp>
      <p:sp>
        <p:nvSpPr>
          <p:cNvPr id="109573" name="Rectangle 5"/>
          <p:cNvSpPr>
            <a:spLocks noGrp="1" noChangeArrowheads="1"/>
          </p:cNvSpPr>
          <p:nvPr>
            <p:ph type="sldNum" sz="quarter" idx="3"/>
          </p:nvPr>
        </p:nvSpPr>
        <p:spPr bwMode="auto">
          <a:xfrm>
            <a:off x="3626843" y="11140865"/>
            <a:ext cx="2771179" cy="583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pPr>
                <a:defRPr/>
              </a:pPr>
              <a:t>‹#›</a:t>
            </a:fld>
            <a:endParaRPr lang="en-US"/>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648693" y="0"/>
            <a:ext cx="4158853" cy="25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vl1pPr>
          </a:lstStyle>
          <a:p>
            <a:pPr>
              <a:defRPr/>
            </a:pPr>
            <a:endParaRPr lang="en-US"/>
          </a:p>
        </p:txBody>
      </p:sp>
      <p:sp>
        <p:nvSpPr>
          <p:cNvPr id="18435" name="Rectangle 4"/>
          <p:cNvSpPr>
            <a:spLocks noGrp="1" noRot="1" noChangeAspect="1" noChangeArrowheads="1" noTextEdit="1"/>
          </p:cNvSpPr>
          <p:nvPr>
            <p:ph type="sldImg" idx="2"/>
          </p:nvPr>
        </p:nvSpPr>
        <p:spPr bwMode="gray">
          <a:xfrm>
            <a:off x="-1500188" y="334963"/>
            <a:ext cx="9405938" cy="5292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640359" y="5656729"/>
            <a:ext cx="5120084" cy="555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6"/>
          <p:cNvSpPr>
            <a:spLocks noGrp="1" noChangeArrowheads="1"/>
          </p:cNvSpPr>
          <p:nvPr>
            <p:ph type="ftr" sz="quarter" idx="4"/>
          </p:nvPr>
        </p:nvSpPr>
        <p:spPr bwMode="gray">
          <a:xfrm>
            <a:off x="636190" y="11398782"/>
            <a:ext cx="4611688" cy="16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vl1pPr>
          </a:lstStyle>
          <a:p>
            <a:pPr>
              <a:defRPr/>
            </a:pPr>
            <a:r>
              <a:rPr lang="en-US"/>
              <a:t>© Copyright IBM Corporation 2018, 2022</a:t>
            </a:r>
            <a:endParaRPr lang="en-US" dirty="0"/>
          </a:p>
        </p:txBody>
      </p:sp>
      <p:sp>
        <p:nvSpPr>
          <p:cNvPr id="111623" name="Rectangle 7"/>
          <p:cNvSpPr>
            <a:spLocks noGrp="1" noChangeArrowheads="1"/>
          </p:cNvSpPr>
          <p:nvPr>
            <p:ph type="sldNum" sz="quarter" idx="5"/>
          </p:nvPr>
        </p:nvSpPr>
        <p:spPr bwMode="gray">
          <a:xfrm>
            <a:off x="5352059" y="11389086"/>
            <a:ext cx="612576" cy="170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vl1pPr>
          </a:lstStyle>
          <a:p>
            <a:pPr>
              <a:defRPr/>
            </a:pPr>
            <a:fld id="{45275DD5-0764-482C-9A5A-1DB6DE378BB8}" type="slidenum">
              <a:rPr lang="en-US"/>
              <a:pPr>
                <a:defRPr/>
              </a:pPr>
              <a:t>‹#›</a:t>
            </a:fld>
            <a:endParaRPr lang="en-US"/>
          </a:p>
        </p:txBody>
      </p:sp>
      <p:sp>
        <p:nvSpPr>
          <p:cNvPr id="5127" name="Line 10"/>
          <p:cNvSpPr>
            <a:spLocks noChangeShapeType="1"/>
          </p:cNvSpPr>
          <p:nvPr/>
        </p:nvSpPr>
        <p:spPr bwMode="gray">
          <a:xfrm>
            <a:off x="634802" y="11317334"/>
            <a:ext cx="5338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a:p>
        </p:txBody>
      </p:sp>
      <p:sp>
        <p:nvSpPr>
          <p:cNvPr id="111627" name="Rectangle 11"/>
          <p:cNvSpPr>
            <a:spLocks noGrp="1" noChangeArrowheads="1"/>
          </p:cNvSpPr>
          <p:nvPr>
            <p:ph type="dt" idx="1"/>
          </p:nvPr>
        </p:nvSpPr>
        <p:spPr bwMode="gray">
          <a:xfrm>
            <a:off x="4845051" y="0"/>
            <a:ext cx="1119584" cy="250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vl1pPr>
          </a:lstStyle>
          <a:p>
            <a:pPr>
              <a:defRPr/>
            </a:pPr>
            <a:fld id="{EA8B60DD-9923-4BD1-9FF3-C1FEABD2F26C}" type="datetime4">
              <a:rPr lang="en-US"/>
              <a:pPr>
                <a:defRPr/>
              </a:pPr>
              <a:t>June 22, 2022</a:t>
            </a:fld>
            <a:endParaRPr lang="en-US"/>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1pPr>
    <a:lvl2pPr marL="2714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2pPr>
    <a:lvl3pPr marL="5381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3pPr>
    <a:lvl4pPr marL="8048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4pPr>
    <a:lvl5pPr marL="10715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bm.com/topics/digital-asset-managemen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bm.com/cloud/watson-studio/deep-learn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sz="quarter" idx="3"/>
          </p:nvPr>
        </p:nvSpPr>
        <p:spPr/>
        <p:txBody>
          <a:bodyPr/>
          <a:lstStyle/>
          <a:p>
            <a:endParaRPr lang="en-US" dirty="0"/>
          </a:p>
        </p:txBody>
      </p:sp>
      <p:sp>
        <p:nvSpPr>
          <p:cNvPr id="4" name="Footer Placeholder 3"/>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93207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ts val="1070"/>
              </a:spcAft>
              <a:buClrTx/>
              <a:buSzTx/>
              <a:buFontTx/>
              <a:buNone/>
              <a:tabLst/>
              <a:defRPr/>
            </a:pPr>
            <a:r>
              <a:rPr lang="en-GB" b="0" dirty="0"/>
              <a:t>Object tracking </a:t>
            </a:r>
            <a:r>
              <a:rPr lang="en-GB" sz="1800" dirty="0">
                <a:effectLst/>
                <a:latin typeface="Arial" panose="020B0604020202020204" pitchFamily="34" charset="0"/>
                <a:ea typeface="MS Mincho" panose="02020609040205080304" pitchFamily="49" charset="-128"/>
                <a:cs typeface="Times New Roman" panose="02020603050405020304" pitchFamily="18" charset="0"/>
              </a:rPr>
              <a:t>is a deep learning application that follows the changes in the position of a target object from one frame to another within an image sequence or video.</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lvl="0" indent="0" algn="l" defTabSz="914400" rtl="0" eaLnBrk="0" fontAlgn="base" latinLnBrk="0" hangingPunct="0">
              <a:lnSpc>
                <a:spcPct val="100000"/>
              </a:lnSpc>
              <a:spcBef>
                <a:spcPct val="30000"/>
              </a:spcBef>
              <a:spcAft>
                <a:spcPts val="107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Follows or tracks an object once it is detected. This task is often run with images that are captured in sequence or real-time video feeds. Example: Autonomous vehicles need to not only classify and detect objects such as pedestrians, other cars, and road infrastructure, they need to track them in motion to avoid collisions and obey traffic laws. </a:t>
            </a:r>
          </a:p>
          <a:p>
            <a:pPr marL="0" marR="0" lvl="0" indent="0" algn="l" defTabSz="914400" rtl="0" eaLnBrk="0" fontAlgn="base" latinLnBrk="0" hangingPunct="0">
              <a:lnSpc>
                <a:spcPct val="100000"/>
              </a:lnSpc>
              <a:spcBef>
                <a:spcPct val="30000"/>
              </a:spcBef>
              <a:spcAft>
                <a:spcPts val="107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“Detect, track, and count cars in a video” provides an example to show you how the object tracking code pattern is used for object detection along with object tracking to annotate a video and count cars.</a:t>
            </a:r>
          </a:p>
          <a:p>
            <a:pPr marL="0" marR="0" lvl="0" indent="0" algn="l" defTabSz="914400" rtl="0" eaLnBrk="0" fontAlgn="base" latinLnBrk="0" hangingPunct="0">
              <a:lnSpc>
                <a:spcPct val="100000"/>
              </a:lnSpc>
              <a:spcBef>
                <a:spcPct val="30000"/>
              </a:spcBef>
              <a:spcAft>
                <a:spcPts val="107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This code pattern shows you how to create and use a classifier to identify objects in motion and then track the objects and count them as they enter designated regions of interest.</a:t>
            </a:r>
          </a:p>
          <a:p>
            <a:pPr>
              <a:spcAft>
                <a:spcPts val="1070"/>
              </a:spcAft>
            </a:pPr>
            <a:endParaRPr lang="en-GB" dirty="0"/>
          </a:p>
          <a:p>
            <a:pPr>
              <a:spcAft>
                <a:spcPts val="1070"/>
              </a:spcAft>
            </a:pPr>
            <a:r>
              <a:rPr lang="en-GB" b="1" dirty="0"/>
              <a:t>References</a:t>
            </a:r>
            <a:r>
              <a:rPr lang="en-GB" dirty="0"/>
              <a:t>:</a:t>
            </a:r>
          </a:p>
          <a:p>
            <a:pPr>
              <a:spcAft>
                <a:spcPts val="1070"/>
              </a:spcAft>
            </a:pPr>
            <a:r>
              <a:rPr lang="en-US" dirty="0"/>
              <a:t>Detect, track, and count cars in a video</a:t>
            </a:r>
            <a:endParaRPr lang="en-GB" dirty="0"/>
          </a:p>
          <a:p>
            <a:pPr>
              <a:spcAft>
                <a:spcPts val="1070"/>
              </a:spcAft>
            </a:pPr>
            <a:r>
              <a:rPr lang="en-GB" dirty="0"/>
              <a:t>https://github.com/IBM/powerai-counting-cars/blob/master/README.md#detect-track-and-count-cars-in-a-video</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GB" sz="1400" dirty="0"/>
              <a:t>Cars detected demo GIF</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GB" sz="1400" dirty="0"/>
              <a:t>https://raw.githubusercontent.com/IBM/powerai-counting-cars/master/doc/source/images/output-video-as-gif.gif</a:t>
            </a:r>
          </a:p>
          <a:p>
            <a:pPr>
              <a:spcAft>
                <a:spcPts val="1070"/>
              </a:spcAft>
            </a:pPr>
            <a:r>
              <a:rPr lang="en-GB" dirty="0"/>
              <a:t>Computer vision</a:t>
            </a:r>
          </a:p>
          <a:p>
            <a:pPr defTabSz="815462">
              <a:spcAft>
                <a:spcPts val="1070"/>
              </a:spcAft>
              <a:defRPr/>
            </a:pPr>
            <a:r>
              <a:rPr lang="en-GB" sz="1200" dirty="0"/>
              <a:t>https://en.wikipedia.org/wiki/Computer_vision</a:t>
            </a:r>
          </a:p>
          <a:p>
            <a:pPr defTabSz="815462">
              <a:spcAft>
                <a:spcPts val="1070"/>
              </a:spcAft>
              <a:defRPr/>
            </a:pPr>
            <a:r>
              <a:rPr lang="en-GB" sz="1200" dirty="0"/>
              <a:t>APA citation for image:  </a:t>
            </a:r>
            <a:r>
              <a:rPr lang="en-US" dirty="0"/>
              <a:t>Sidenbladh, H., Black, M. J., &amp; Fleet, D. J. (2000, June). Stochastic tracking of 3D human figures using 2D image motion. In </a:t>
            </a:r>
            <a:r>
              <a:rPr lang="en-US" i="1" dirty="0"/>
              <a:t>European conference on computer vision</a:t>
            </a:r>
            <a:r>
              <a:rPr lang="en-US" dirty="0"/>
              <a:t> (pp. 702-718). Springer, Berlin, Heidelberg.</a:t>
            </a:r>
          </a:p>
          <a:p>
            <a:pPr defTabSz="815462">
              <a:spcAft>
                <a:spcPts val="1070"/>
              </a:spcAft>
              <a:defRPr/>
            </a:pPr>
            <a:r>
              <a:rPr lang="en-US" dirty="0"/>
              <a:t>What is computer vision</a:t>
            </a:r>
          </a:p>
          <a:p>
            <a:pPr defTabSz="815462">
              <a:spcAft>
                <a:spcPts val="1070"/>
              </a:spcAft>
              <a:defRPr/>
            </a:pPr>
            <a:r>
              <a:rPr lang="en-US" sz="1200" dirty="0"/>
              <a:t>https://www.ibm.com/topics/computer-vision?mhsrc=ibmsearch_a&amp;mhq=object%20detection</a:t>
            </a:r>
          </a:p>
          <a:p>
            <a:pPr defTabSz="815462">
              <a:spcAft>
                <a:spcPts val="1070"/>
              </a:spcAft>
              <a:defRPr/>
            </a:pPr>
            <a:r>
              <a:rPr lang="en-US" sz="1200" dirty="0"/>
              <a:t>Introduction to computer vision</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US" sz="1200" dirty="0"/>
              <a:t>https://developer.ibm.com/articles/introduction-computer-vision/</a:t>
            </a:r>
          </a:p>
          <a:p>
            <a:pPr defTabSz="815462">
              <a:spcAft>
                <a:spcPts val="1070"/>
              </a:spcAft>
              <a:defRPr/>
            </a:pPr>
            <a:endParaRPr lang="en-US" sz="1200" dirty="0"/>
          </a:p>
          <a:p>
            <a:pPr>
              <a:spcAft>
                <a:spcPts val="1070"/>
              </a:spcAft>
            </a:pPr>
            <a:endParaRPr lang="en-GB"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539738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GB" sz="1800" b="1" dirty="0">
                <a:effectLst/>
                <a:latin typeface="Arial" panose="020B0604020202020204" pitchFamily="34" charset="0"/>
                <a:ea typeface="MS Mincho" panose="02020609040205080304" pitchFamily="49" charset="-128"/>
                <a:cs typeface="Times New Roman" panose="02020603050405020304" pitchFamily="18" charset="0"/>
              </a:rPr>
              <a:t>Content-based image retrieval </a:t>
            </a:r>
            <a:r>
              <a:rPr lang="en-GB" sz="1800" dirty="0">
                <a:effectLst/>
                <a:latin typeface="Arial" panose="020B0604020202020204" pitchFamily="34" charset="0"/>
                <a:ea typeface="MS Mincho" panose="02020609040205080304" pitchFamily="49" charset="-128"/>
                <a:cs typeface="Times New Roman" panose="02020603050405020304" pitchFamily="18" charset="0"/>
              </a:rPr>
              <a:t>or “query-by image content”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QBIC</a:t>
            </a:r>
            <a:r>
              <a:rPr lang="en-GB" sz="1800" dirty="0">
                <a:effectLst/>
                <a:latin typeface="Arial" panose="020B0604020202020204" pitchFamily="34" charset="0"/>
                <a:ea typeface="MS Mincho" panose="02020609040205080304" pitchFamily="49" charset="-128"/>
                <a:cs typeface="Times New Roman" panose="02020603050405020304" pitchFamily="18" charset="0"/>
              </a:rPr>
              <a:t>) is the retrieval of images from a database by using an image as a query. IBM was one of the pioneers in developing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QBIC</a:t>
            </a:r>
            <a:r>
              <a:rPr lang="en-GB" sz="1800" dirty="0">
                <a:effectLst/>
                <a:latin typeface="Arial" panose="020B0604020202020204" pitchFamily="34" charset="0"/>
                <a:ea typeface="MS Mincho" panose="02020609040205080304" pitchFamily="49" charset="-128"/>
                <a:cs typeface="Times New Roman" panose="02020603050405020304" pitchFamily="18" charset="0"/>
              </a:rPr>
              <a:t> at the IBM Almaden Research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Center</a:t>
            </a:r>
            <a:r>
              <a:rPr lang="en-GB" sz="1800" dirty="0">
                <a:effectLst/>
                <a:latin typeface="Arial" panose="020B0604020202020204" pitchFamily="34" charset="0"/>
                <a:ea typeface="MS Mincho" panose="02020609040205080304" pitchFamily="49" charset="-128"/>
                <a:cs typeface="Times New Roman" panose="02020603050405020304" pitchFamily="18" charset="0"/>
              </a:rPr>
              <a:t>. "Content-based" refers to actual feature contents of the image like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colors</a:t>
            </a:r>
            <a:r>
              <a:rPr lang="en-GB" sz="1800" dirty="0">
                <a:effectLst/>
                <a:latin typeface="Arial" panose="020B0604020202020204" pitchFamily="34" charset="0"/>
                <a:ea typeface="MS Mincho" panose="02020609040205080304" pitchFamily="49" charset="-128"/>
                <a:cs typeface="Times New Roman" panose="02020603050405020304" pitchFamily="18" charset="0"/>
              </a:rPr>
              <a:t>, shapes, and textures. Other image retrieval systems rely on image metadata such as keywords, tags, or descriptions that are associated with the image instead of image content. Content-based image retrieval is preferred because searches that rely purely on metadata depend on the quality of annotation.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Content-based image retrieval uses computer vision to browse, search, and retrieve images from large data stores, based on the content of the images rather than metadata tags associated with them. This task can incorporate automatic image annotation that replaces manual image tagging. These tasks can be used for </a:t>
            </a:r>
            <a:r>
              <a:rPr lang="en-US" sz="1800" u="sng" dirty="0">
                <a:solidFill>
                  <a:srgbClr val="0000FF"/>
                </a:solidFill>
                <a:effectLst/>
                <a:latin typeface="Arial" panose="020B0604020202020204" pitchFamily="34" charset="0"/>
                <a:ea typeface="MS Mincho" panose="02020609040205080304" pitchFamily="49" charset="-128"/>
                <a:cs typeface="Times New Roman" panose="02020603050405020304" pitchFamily="18" charset="0"/>
                <a:hlinkClick r:id="rId3"/>
              </a:rPr>
              <a:t>digital asset management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systems and can increase the accuracy of search and retrieval. </a:t>
            </a:r>
          </a:p>
          <a:p>
            <a:pPr marL="0" marR="0">
              <a:spcBef>
                <a:spcPts val="600"/>
              </a:spcBef>
              <a:spcAft>
                <a:spcPts val="600"/>
              </a:spcAft>
            </a:pPr>
            <a:r>
              <a:rPr lang="en-GB" sz="1800" b="1" dirty="0">
                <a:effectLst/>
                <a:latin typeface="Arial" panose="020B0604020202020204" pitchFamily="34" charset="0"/>
                <a:ea typeface="MS Mincho" panose="02020609040205080304" pitchFamily="49" charset="-128"/>
                <a:cs typeface="Times New Roman" panose="02020603050405020304" pitchFamily="18" charset="0"/>
              </a:rPr>
              <a:t>Optical character recognition (OCR): </a:t>
            </a:r>
            <a:r>
              <a:rPr lang="en-GB" sz="1800" dirty="0">
                <a:effectLst/>
                <a:latin typeface="Arial" panose="020B0604020202020204" pitchFamily="34" charset="0"/>
                <a:ea typeface="MS Mincho" panose="02020609040205080304" pitchFamily="49" charset="-128"/>
                <a:cs typeface="Times New Roman" panose="02020603050405020304" pitchFamily="18" charset="0"/>
              </a:rPr>
              <a:t>Scan papers and hand-written forms, identify the characters in them, and transform them into digital format (strings).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r>
              <a:rPr lang="en-US" b="1" dirty="0"/>
              <a:t>References</a:t>
            </a:r>
            <a:r>
              <a:rPr lang="en-US" dirty="0"/>
              <a:t>:</a:t>
            </a:r>
          </a:p>
          <a:p>
            <a:r>
              <a:rPr lang="en-US" dirty="0">
                <a:effectLst/>
                <a:latin typeface="Arial" panose="020B0604020202020204" pitchFamily="34" charset="0"/>
              </a:rPr>
              <a:t>Content-based Multimedia Information Retrieval: State of the Art and Challenges</a:t>
            </a:r>
            <a:br>
              <a:rPr lang="en-US" dirty="0"/>
            </a:br>
            <a:r>
              <a:rPr lang="en-US" dirty="0"/>
              <a:t>http://www.ugmode.com/prior_art/lew2006cbm.pdf</a:t>
            </a:r>
          </a:p>
          <a:p>
            <a:r>
              <a:rPr lang="en-US" dirty="0"/>
              <a:t>What is computer vision? </a:t>
            </a:r>
          </a:p>
          <a:p>
            <a:r>
              <a:rPr lang="en-US" dirty="0"/>
              <a:t>https://www.ibm.com/topics/computer-vision?mhsrc=ibmsearch_a&amp;mhq=object%20detection</a:t>
            </a:r>
          </a:p>
          <a:p>
            <a:r>
              <a:rPr lang="en-US" dirty="0"/>
              <a:t>Digital Asset Management</a:t>
            </a:r>
          </a:p>
          <a:p>
            <a:r>
              <a:rPr lang="en-US" dirty="0"/>
              <a:t>https://www.ibm.com/topics/digital-asset-management</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672777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spcAft>
                <a:spcPts val="1070"/>
              </a:spcAft>
            </a:pPr>
            <a:r>
              <a:rPr lang="en-GB" b="1" dirty="0"/>
              <a:t>Image restoration: </a:t>
            </a:r>
            <a:r>
              <a:rPr lang="en-GB" dirty="0"/>
              <a:t>Fixing and restoring images that are corrupted by noise, such as motion blur, to their default state. </a:t>
            </a:r>
          </a:p>
          <a:p>
            <a:pPr>
              <a:spcAft>
                <a:spcPts val="1070"/>
              </a:spcAft>
            </a:pPr>
            <a:r>
              <a:rPr lang="en-GB" b="1" dirty="0"/>
              <a:t>Scene reconstruction: </a:t>
            </a:r>
            <a:r>
              <a:rPr lang="en-GB" dirty="0"/>
              <a:t>Creation of 3D model by supplying the system with multiple 2D images from different views. The computer constructs a 3D model based on those images.</a:t>
            </a:r>
          </a:p>
          <a:p>
            <a:pPr>
              <a:spcAft>
                <a:spcPts val="1070"/>
              </a:spcAft>
            </a:pPr>
            <a:endParaRPr lang="en-GB" dirty="0"/>
          </a:p>
          <a:p>
            <a:pPr>
              <a:spcAft>
                <a:spcPts val="1070"/>
              </a:spcAft>
            </a:pPr>
            <a:r>
              <a:rPr lang="en-GB" b="1" dirty="0"/>
              <a:t>References</a:t>
            </a:r>
            <a:r>
              <a:rPr lang="en-GB" dirty="0"/>
              <a:t>:</a:t>
            </a:r>
          </a:p>
          <a:p>
            <a:pPr marL="0" marR="0" lvl="0" indent="0" algn="l" defTabSz="914400" rtl="0" eaLnBrk="0" fontAlgn="base" latinLnBrk="0" hangingPunct="0">
              <a:lnSpc>
                <a:spcPct val="100000"/>
              </a:lnSpc>
              <a:spcBef>
                <a:spcPct val="30000"/>
              </a:spcBef>
              <a:spcAft>
                <a:spcPts val="1070"/>
              </a:spcAft>
              <a:buClrTx/>
              <a:buSzTx/>
              <a:buFontTx/>
              <a:buNone/>
              <a:tabLst/>
              <a:defRPr/>
            </a:pPr>
            <a:r>
              <a:rPr lang="en-US" b="0" dirty="0"/>
              <a:t>Computer vision</a:t>
            </a:r>
            <a:endParaRPr lang="en-GB" dirty="0"/>
          </a:p>
          <a:p>
            <a:pPr defTabSz="815462">
              <a:spcAft>
                <a:spcPts val="1070"/>
              </a:spcAft>
              <a:defRPr/>
            </a:pPr>
            <a:r>
              <a:rPr lang="en-GB" sz="1200" dirty="0"/>
              <a:t>https://en.wikipedia.org/wiki/Computer_vision</a:t>
            </a:r>
          </a:p>
          <a:p>
            <a:pPr defTabSz="815462">
              <a:spcAft>
                <a:spcPts val="1070"/>
              </a:spcAft>
              <a:defRPr/>
            </a:pPr>
            <a:r>
              <a:rPr lang="en-GB" sz="1200" dirty="0"/>
              <a:t>APA image citation:  </a:t>
            </a:r>
            <a:r>
              <a:rPr lang="en-US" dirty="0"/>
              <a:t>Sinha, S. N., Steedly, D., Szeliski, R., Agrawala, M., &amp; Pollefeys, M. (2008, December). Interactive 3D architectural modeling from unordered photo collections. In </a:t>
            </a:r>
            <a:r>
              <a:rPr lang="en-US" i="1" dirty="0"/>
              <a:t>ACM Transactions on Graphics (TOG)</a:t>
            </a:r>
            <a:r>
              <a:rPr lang="en-US" dirty="0"/>
              <a:t> (Vol. 27, No. 5, p. 159). ACM.</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524519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spcAft>
                <a:spcPts val="1070"/>
              </a:spcAft>
            </a:pPr>
            <a:r>
              <a:rPr lang="en-GB" b="0" dirty="0"/>
              <a:t>This slide provides examples</a:t>
            </a:r>
            <a:r>
              <a:rPr lang="en-GB" b="0" baseline="0" dirty="0"/>
              <a:t> of open source tools for computer vision. </a:t>
            </a:r>
            <a:endParaRPr lang="en-GB" b="0" dirty="0"/>
          </a:p>
          <a:p>
            <a:pPr marL="285750" indent="-285750">
              <a:spcAft>
                <a:spcPts val="1070"/>
              </a:spcAft>
              <a:buFont typeface="Arial" panose="020B0604020202020204" pitchFamily="34" charset="0"/>
              <a:buChar char="•"/>
            </a:pPr>
            <a:r>
              <a:rPr lang="en-GB" b="1" dirty="0" err="1"/>
              <a:t>OpenCV</a:t>
            </a:r>
            <a:r>
              <a:rPr lang="en-GB" b="1" dirty="0"/>
              <a:t> </a:t>
            </a:r>
            <a:r>
              <a:rPr lang="en-GB" b="0" dirty="0"/>
              <a:t>is a</a:t>
            </a:r>
            <a:r>
              <a:rPr lang="en-GB" dirty="0"/>
              <a:t>n open</a:t>
            </a:r>
            <a:r>
              <a:rPr lang="en-GB" baseline="0" dirty="0"/>
              <a:t> </a:t>
            </a:r>
            <a:r>
              <a:rPr lang="en-GB" dirty="0"/>
              <a:t>source library that can be used to perform most computer vision</a:t>
            </a:r>
            <a:r>
              <a:rPr lang="en-GB" baseline="0" dirty="0"/>
              <a:t> </a:t>
            </a:r>
            <a:r>
              <a:rPr lang="en-GB" dirty="0"/>
              <a:t>tasks that are required on several</a:t>
            </a:r>
            <a:r>
              <a:rPr lang="en-GB" baseline="0" dirty="0"/>
              <a:t> </a:t>
            </a:r>
            <a:r>
              <a:rPr lang="en-GB" dirty="0"/>
              <a:t>languages. It includes C++, Python, Java, and MATLAB interfaces.</a:t>
            </a:r>
          </a:p>
          <a:p>
            <a:pPr marL="285750" marR="0" lvl="0" indent="-285750" algn="l" defTabSz="815462" rtl="0" eaLnBrk="0" fontAlgn="base" latinLnBrk="0" hangingPunct="0">
              <a:lnSpc>
                <a:spcPct val="100000"/>
              </a:lnSpc>
              <a:spcBef>
                <a:spcPct val="30000"/>
              </a:spcBef>
              <a:spcAft>
                <a:spcPts val="1070"/>
              </a:spcAft>
              <a:buClrTx/>
              <a:buSzTx/>
              <a:buFont typeface="Arial" panose="020B0604020202020204" pitchFamily="34" charset="0"/>
              <a:buChar char="•"/>
              <a:tabLst/>
              <a:defRPr/>
            </a:pPr>
            <a:r>
              <a:rPr lang="en-US" b="1" dirty="0" err="1"/>
              <a:t>PyTorchCV</a:t>
            </a:r>
            <a:r>
              <a:rPr lang="en-US" dirty="0"/>
              <a:t> is based on the </a:t>
            </a:r>
            <a:r>
              <a:rPr lang="en-US" dirty="0" err="1"/>
              <a:t>PyTorch</a:t>
            </a:r>
            <a:r>
              <a:rPr lang="en-US" dirty="0"/>
              <a:t> framework. It is used for </a:t>
            </a:r>
            <a:r>
              <a:rPr lang="en-US" sz="1400" kern="1200" dirty="0">
                <a:solidFill>
                  <a:schemeClr val="tx1"/>
                </a:solidFill>
                <a:effectLst/>
                <a:latin typeface="Arial" panose="020B0604020202020204" pitchFamily="34" charset="0"/>
                <a:ea typeface="+mn-ea"/>
                <a:cs typeface="+mn-cs"/>
              </a:rPr>
              <a:t>various </a:t>
            </a:r>
            <a:r>
              <a:rPr lang="en-US" dirty="0"/>
              <a:t>computer vision tasks. It included a collection of </a:t>
            </a:r>
            <a:r>
              <a:rPr lang="en-US" dirty="0" err="1"/>
              <a:t>pretrained</a:t>
            </a:r>
            <a:r>
              <a:rPr lang="en-US" dirty="0"/>
              <a:t> models for image classification, segmentation, detection, and pose estimation. </a:t>
            </a:r>
          </a:p>
          <a:p>
            <a:pPr marL="285750" marR="0" lvl="0" indent="-285750" algn="l" defTabSz="815462" rtl="0" eaLnBrk="0" fontAlgn="base" latinLnBrk="0" hangingPunct="0">
              <a:lnSpc>
                <a:spcPct val="100000"/>
              </a:lnSpc>
              <a:spcBef>
                <a:spcPct val="30000"/>
              </a:spcBef>
              <a:spcAft>
                <a:spcPts val="1070"/>
              </a:spcAft>
              <a:buClrTx/>
              <a:buSzTx/>
              <a:buFont typeface="Arial" panose="020B0604020202020204" pitchFamily="34" charset="0"/>
              <a:buChar char="•"/>
              <a:tabLst/>
              <a:defRPr/>
            </a:pPr>
            <a:r>
              <a:rPr lang="en-US" b="1" dirty="0" err="1"/>
              <a:t>scikit</a:t>
            </a:r>
            <a:r>
              <a:rPr lang="en-US" b="1" dirty="0"/>
              <a:t>-image </a:t>
            </a:r>
            <a:r>
              <a:rPr lang="en-US" dirty="0"/>
              <a:t>is an open source image-processing library for the Python programming language. It includes algorithms for segmentation, geometric transformations, color space manipulation, analysis, filtering, morphology, feature detection, and more. It is available free of charge.</a:t>
            </a:r>
          </a:p>
          <a:p>
            <a:pPr marL="285750" marR="0" lvl="0" indent="-285750" algn="l" defTabSz="815462" rtl="0" eaLnBrk="0" fontAlgn="base" latinLnBrk="0" hangingPunct="0">
              <a:lnSpc>
                <a:spcPct val="100000"/>
              </a:lnSpc>
              <a:spcBef>
                <a:spcPct val="30000"/>
              </a:spcBef>
              <a:spcAft>
                <a:spcPts val="1070"/>
              </a:spcAft>
              <a:buClrTx/>
              <a:buSzTx/>
              <a:buFont typeface="Arial" panose="020B0604020202020204" pitchFamily="34" charset="0"/>
              <a:buChar char="•"/>
              <a:tabLst/>
              <a:defRPr/>
            </a:pPr>
            <a:endParaRPr lang="en-GB" dirty="0"/>
          </a:p>
          <a:p>
            <a:pPr defTabSz="815462">
              <a:spcAft>
                <a:spcPts val="1070"/>
              </a:spcAft>
              <a:defRPr/>
            </a:pPr>
            <a:r>
              <a:rPr lang="en-GB" b="1" dirty="0"/>
              <a:t>References</a:t>
            </a:r>
            <a:r>
              <a:rPr lang="en-GB" b="0" dirty="0"/>
              <a:t>:</a:t>
            </a:r>
          </a:p>
          <a:p>
            <a:pPr defTabSz="815462">
              <a:spcAft>
                <a:spcPts val="1070"/>
              </a:spcAft>
              <a:defRPr/>
            </a:pPr>
            <a:r>
              <a:rPr lang="en-GB" b="0" dirty="0" err="1"/>
              <a:t>pytorchcv</a:t>
            </a:r>
            <a:r>
              <a:rPr lang="en-GB" b="0" dirty="0"/>
              <a:t> 0.0.67 </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US" b="0" dirty="0"/>
              <a:t>https://pypi.org/project/pytorchcv/</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US" b="0" dirty="0"/>
              <a:t>Scikit-image</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GB" b="0" dirty="0"/>
              <a:t>https://scikit-image.org/</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GB" b="0" dirty="0"/>
              <a:t>scikit-image</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GB" b="0" dirty="0"/>
              <a:t>https://en.wikipedia.org/wiki/Scikit-image</a:t>
            </a:r>
          </a:p>
          <a:p>
            <a:endParaRPr lang="en-GB"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324023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400" kern="1200" dirty="0">
                <a:solidFill>
                  <a:schemeClr val="tx1"/>
                </a:solidFill>
                <a:effectLst/>
                <a:latin typeface="Arial" panose="020B0604020202020204" pitchFamily="34" charset="0"/>
                <a:ea typeface="+mn-ea"/>
                <a:cs typeface="+mn-cs"/>
              </a:rPr>
              <a:t>Several vendors, such as IBM, Microsoft, and Google provide computer vision offerings. </a:t>
            </a:r>
          </a:p>
          <a:p>
            <a:r>
              <a:rPr lang="en-US" sz="1400" b="1" kern="1200" dirty="0">
                <a:solidFill>
                  <a:schemeClr val="tx1"/>
                </a:solidFill>
                <a:effectLst/>
                <a:latin typeface="Arial" panose="020B0604020202020204" pitchFamily="34" charset="0"/>
                <a:ea typeface="+mn-ea"/>
                <a:cs typeface="+mn-cs"/>
              </a:rPr>
              <a:t>IBM Maximo Visual Inspection </a:t>
            </a:r>
            <a:r>
              <a:rPr lang="en-US" sz="1400" kern="1200" dirty="0">
                <a:solidFill>
                  <a:schemeClr val="tx1"/>
                </a:solidFill>
                <a:effectLst/>
                <a:latin typeface="Arial" panose="020B0604020202020204" pitchFamily="34" charset="0"/>
                <a:ea typeface="+mn-ea"/>
                <a:cs typeface="+mn-cs"/>
              </a:rPr>
              <a:t>makes computer vision with deep learning more accessible to business users. IBM Maximo Visual Inspection includes an intuitive toolset that empowers subject matter experts to label, train, and deploy deep learning vision models, without coding or deep learning expertise. It includes the most popular deep learning frameworks and their dependencies, and it is built for easy and rapid deployment and increased team productivity. By combining IBM Maximo Visual Inspection software with off the shelf mobile and edge devices, enterprises can rapidly deploy a fully optimized and supported platform with excellent performance.</a:t>
            </a:r>
          </a:p>
          <a:p>
            <a:r>
              <a:rPr lang="en-US" sz="1400" kern="1200" dirty="0">
                <a:solidFill>
                  <a:schemeClr val="tx1"/>
                </a:solidFill>
                <a:effectLst/>
                <a:latin typeface="Arial" panose="020B0604020202020204" pitchFamily="34" charset="0"/>
                <a:ea typeface="+mn-ea"/>
                <a:cs typeface="+mn-cs"/>
              </a:rPr>
              <a:t>Some</a:t>
            </a:r>
            <a:r>
              <a:rPr lang="en-US" sz="1400" kern="1200" baseline="0" dirty="0">
                <a:solidFill>
                  <a:schemeClr val="tx1"/>
                </a:solidFill>
                <a:effectLst/>
                <a:latin typeface="Arial" panose="020B0604020202020204" pitchFamily="34" charset="0"/>
                <a:ea typeface="+mn-ea"/>
                <a:cs typeface="+mn-cs"/>
              </a:rPr>
              <a:t> of its benefits are:</a:t>
            </a:r>
          </a:p>
          <a:p>
            <a:pPr marL="285750" indent="-285750">
              <a:buFont typeface="Arial" panose="020B0604020202020204" pitchFamily="34" charset="0"/>
              <a:buChar char="•"/>
            </a:pPr>
            <a:r>
              <a:rPr lang="en-US" sz="1400" b="0" kern="1200" dirty="0">
                <a:solidFill>
                  <a:schemeClr val="tx1"/>
                </a:solidFill>
                <a:effectLst/>
                <a:latin typeface="Arial" panose="020B0604020202020204" pitchFamily="34" charset="0"/>
                <a:ea typeface="+mn-ea"/>
                <a:cs typeface="+mn-cs"/>
              </a:rPr>
              <a:t>Improve uptime and reduce defects </a:t>
            </a:r>
            <a:br>
              <a:rPr lang="en-US" sz="1400" b="0" kern="1200" dirty="0">
                <a:solidFill>
                  <a:schemeClr val="tx1"/>
                </a:solidFill>
                <a:effectLst/>
                <a:latin typeface="Arial" panose="020B0604020202020204" pitchFamily="34" charset="0"/>
                <a:ea typeface="+mn-ea"/>
                <a:cs typeface="+mn-cs"/>
              </a:rPr>
            </a:br>
            <a:r>
              <a:rPr lang="en-US" sz="1400" kern="1200" dirty="0">
                <a:solidFill>
                  <a:schemeClr val="tx1"/>
                </a:solidFill>
                <a:effectLst/>
                <a:latin typeface="Arial" panose="020B0604020202020204" pitchFamily="34" charset="0"/>
                <a:ea typeface="+mn-ea"/>
                <a:cs typeface="+mn-cs"/>
              </a:rPr>
              <a:t>Use deep learning to analyze processes and outputs to continually improve error and defect detection and </a:t>
            </a:r>
            <a:r>
              <a:rPr lang="en-US" sz="1800" dirty="0">
                <a:effectLst/>
                <a:latin typeface="Arial" panose="020B0604020202020204" pitchFamily="34" charset="0"/>
                <a:ea typeface="MS Mincho" panose="02020609040205080304" pitchFamily="49" charset="-128"/>
                <a:cs typeface="Times New Roman" panose="02020603050405020304" pitchFamily="18" charset="0"/>
              </a:rPr>
              <a:t>perform </a:t>
            </a:r>
            <a:r>
              <a:rPr lang="en-US" sz="1400" kern="1200" dirty="0">
                <a:solidFill>
                  <a:schemeClr val="tx1"/>
                </a:solidFill>
                <a:effectLst/>
                <a:latin typeface="Arial" panose="020B0604020202020204" pitchFamily="34" charset="0"/>
                <a:ea typeface="+mn-ea"/>
                <a:cs typeface="+mn-cs"/>
              </a:rPr>
              <a:t>root-cause analysis. </a:t>
            </a:r>
          </a:p>
          <a:p>
            <a:pPr marL="285750" indent="-285750">
              <a:buFont typeface="Arial" panose="020B0604020202020204" pitchFamily="34" charset="0"/>
              <a:buChar char="•"/>
            </a:pPr>
            <a:r>
              <a:rPr lang="en-US" sz="1400" b="0" kern="1200" dirty="0">
                <a:solidFill>
                  <a:schemeClr val="tx1"/>
                </a:solidFill>
                <a:effectLst/>
                <a:latin typeface="Arial" panose="020B0604020202020204" pitchFamily="34" charset="0"/>
                <a:ea typeface="+mn-ea"/>
                <a:cs typeface="+mn-cs"/>
              </a:rPr>
              <a:t>Enable quick action and issue resolution </a:t>
            </a:r>
            <a:br>
              <a:rPr lang="en-US" sz="1400" b="0" kern="1200" dirty="0">
                <a:solidFill>
                  <a:schemeClr val="tx1"/>
                </a:solidFill>
                <a:effectLst/>
                <a:latin typeface="Arial" panose="020B0604020202020204" pitchFamily="34" charset="0"/>
                <a:ea typeface="+mn-ea"/>
                <a:cs typeface="+mn-cs"/>
              </a:rPr>
            </a:br>
            <a:r>
              <a:rPr lang="en-US" sz="1400" kern="1200" dirty="0">
                <a:solidFill>
                  <a:schemeClr val="tx1"/>
                </a:solidFill>
                <a:effectLst/>
                <a:latin typeface="Arial" panose="020B0604020202020204" pitchFamily="34" charset="0"/>
                <a:ea typeface="+mn-ea"/>
                <a:cs typeface="+mn-cs"/>
              </a:rPr>
              <a:t>AI can spot issues within milliseconds and can quickly alert the right resource to inspect, diagnose, and rectify any issue, anywhere. </a:t>
            </a:r>
          </a:p>
          <a:p>
            <a:pPr marL="285750" indent="-285750">
              <a:buFont typeface="Arial" panose="020B0604020202020204" pitchFamily="34" charset="0"/>
              <a:buChar char="•"/>
            </a:pPr>
            <a:r>
              <a:rPr lang="en-US" b="0" dirty="0">
                <a:effectLst/>
              </a:rPr>
              <a:t>Empower any subject matter expert</a:t>
            </a:r>
            <a:br>
              <a:rPr lang="en-US" b="0" dirty="0">
                <a:effectLst/>
              </a:rPr>
            </a:br>
            <a:r>
              <a:rPr lang="en-US" dirty="0">
                <a:effectLst/>
              </a:rPr>
              <a:t>The streamlined user interface allows domain experts to easily bring data and train models. Users with limited deep learning skills can build models for AI solutions.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400" kern="1200" dirty="0">
                <a:solidFill>
                  <a:schemeClr val="tx1"/>
                </a:solidFill>
                <a:effectLst/>
                <a:latin typeface="Arial" panose="020B0604020202020204" pitchFamily="34" charset="0"/>
                <a:ea typeface="+mn-ea"/>
                <a:cs typeface="+mn-cs"/>
              </a:rPr>
              <a:t>For a list of use cases, see </a:t>
            </a:r>
            <a:r>
              <a:rPr lang="en-US" b="0" dirty="0"/>
              <a:t>IBM Maximo Visual Inspection at https://www.ibm.com/downloads/cas/K78GEROY</a:t>
            </a:r>
            <a:endParaRPr lang="en-GB" b="1" dirty="0"/>
          </a:p>
          <a:p>
            <a:pPr defTabSz="815462">
              <a:spcAft>
                <a:spcPts val="1070"/>
              </a:spcAft>
              <a:defRPr/>
            </a:pPr>
            <a:r>
              <a:rPr lang="en-GB" b="1" dirty="0"/>
              <a:t>References:</a:t>
            </a:r>
          </a:p>
          <a:p>
            <a:pPr marL="0" marR="0" lvl="0" indent="0" algn="l" defTabSz="815462" rtl="0" eaLnBrk="0" fontAlgn="base" latinLnBrk="0" hangingPunct="0">
              <a:lnSpc>
                <a:spcPct val="100000"/>
              </a:lnSpc>
              <a:spcBef>
                <a:spcPct val="30000"/>
              </a:spcBef>
              <a:spcAft>
                <a:spcPts val="1070"/>
              </a:spcAft>
              <a:buClrTx/>
              <a:buSzTx/>
              <a:buFont typeface="Arial" panose="020B0604020202020204" pitchFamily="34" charset="0"/>
              <a:buNone/>
              <a:tabLst/>
              <a:defRPr/>
            </a:pPr>
            <a:r>
              <a:rPr lang="en-US" b="0" dirty="0"/>
              <a:t>Getting</a:t>
            </a:r>
            <a:r>
              <a:rPr lang="en-US" b="0" baseline="0" dirty="0"/>
              <a:t> started with IBM Maximo Visual Inspection</a:t>
            </a:r>
            <a:br>
              <a:rPr lang="en-US" b="0" baseline="0" dirty="0"/>
            </a:br>
            <a:r>
              <a:rPr lang="en-US" b="0" baseline="0" dirty="0"/>
              <a:t>https://developer.ibm.com/series/learning-path-powerai-vision/?mhsrc=ibmsearch_a&amp;mhq=Getting%20started%20with%20IBM%20Maximo%20Visual%20Inspection</a:t>
            </a:r>
          </a:p>
          <a:p>
            <a:pPr marL="0" marR="0" lvl="0" indent="0" algn="l" defTabSz="815462" rtl="0" eaLnBrk="0" fontAlgn="base" latinLnBrk="0" hangingPunct="0">
              <a:lnSpc>
                <a:spcPct val="100000"/>
              </a:lnSpc>
              <a:spcBef>
                <a:spcPct val="30000"/>
              </a:spcBef>
              <a:spcAft>
                <a:spcPts val="1070"/>
              </a:spcAft>
              <a:buClrTx/>
              <a:buSzTx/>
              <a:buFont typeface="Arial" panose="020B0604020202020204" pitchFamily="34" charset="0"/>
              <a:buNone/>
              <a:tabLst/>
              <a:defRPr/>
            </a:pPr>
            <a:r>
              <a:rPr lang="en-US" b="0" dirty="0"/>
              <a:t>IBM Maximo Visual Inspection</a:t>
            </a:r>
          </a:p>
          <a:p>
            <a:pPr marL="0" marR="0" lvl="0" indent="0" algn="l" defTabSz="815462" rtl="0" eaLnBrk="0" fontAlgn="base" latinLnBrk="0" hangingPunct="0">
              <a:lnSpc>
                <a:spcPct val="100000"/>
              </a:lnSpc>
              <a:spcBef>
                <a:spcPct val="30000"/>
              </a:spcBef>
              <a:spcAft>
                <a:spcPts val="1070"/>
              </a:spcAft>
              <a:buClrTx/>
              <a:buSzTx/>
              <a:buFont typeface="Arial" panose="020B0604020202020204" pitchFamily="34" charset="0"/>
              <a:buNone/>
              <a:tabLst/>
              <a:defRPr/>
            </a:pPr>
            <a:r>
              <a:rPr lang="en-US" b="0" dirty="0"/>
              <a:t>https://www.ibm.com/downloads/cas/K78GEROY</a:t>
            </a:r>
          </a:p>
          <a:p>
            <a:endParaRPr lang="en-GB"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688425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dirty="0"/>
              <a:t>IBM Cloud Annotations makes labeling images and training machine learning models easy. </a:t>
            </a:r>
          </a:p>
          <a:p>
            <a:r>
              <a:rPr lang="en-US" dirty="0"/>
              <a:t>To train a computer vision model you need a lot of images. Cloud Annotations supports uploading both photos and videos.</a:t>
            </a:r>
          </a:p>
          <a:p>
            <a:r>
              <a:rPr lang="en-US" sz="1400" kern="1200" dirty="0">
                <a:solidFill>
                  <a:schemeClr val="tx1"/>
                </a:solidFill>
                <a:effectLst/>
                <a:latin typeface="Arial" panose="020B0604020202020204" pitchFamily="34" charset="0"/>
                <a:ea typeface="+mn-ea"/>
                <a:cs typeface="+mn-cs"/>
              </a:rPr>
              <a:t>A classification model can predict what an image is and how confident it is about its decision. An object detection model can provide you with more information:</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Location:</a:t>
            </a:r>
            <a:r>
              <a:rPr lang="en-US" sz="1400" kern="1200" dirty="0">
                <a:solidFill>
                  <a:schemeClr val="tx1"/>
                </a:solidFill>
                <a:effectLst/>
                <a:latin typeface="Arial" panose="020B0604020202020204" pitchFamily="34" charset="0"/>
                <a:ea typeface="+mn-ea"/>
                <a:cs typeface="+mn-cs"/>
              </a:rPr>
              <a:t> The coordinates and area of where the object is in the image.</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Count:</a:t>
            </a:r>
            <a:r>
              <a:rPr lang="en-US" sz="1400" kern="1200" dirty="0">
                <a:solidFill>
                  <a:schemeClr val="tx1"/>
                </a:solidFill>
                <a:effectLst/>
                <a:latin typeface="Arial" panose="020B0604020202020204" pitchFamily="34" charset="0"/>
                <a:ea typeface="+mn-ea"/>
                <a:cs typeface="+mn-cs"/>
              </a:rPr>
              <a:t> The number of objects found in the image.</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Size:</a:t>
            </a:r>
            <a:r>
              <a:rPr lang="en-US" sz="1400" kern="1200" dirty="0">
                <a:solidFill>
                  <a:schemeClr val="tx1"/>
                </a:solidFill>
                <a:effectLst/>
                <a:latin typeface="Arial" panose="020B0604020202020204" pitchFamily="34" charset="0"/>
                <a:ea typeface="+mn-ea"/>
                <a:cs typeface="+mn-cs"/>
              </a:rPr>
              <a:t> How large the object is relative to the image dimensions.</a:t>
            </a:r>
          </a:p>
          <a:p>
            <a:r>
              <a:rPr lang="en-US" sz="1400" kern="1200" dirty="0">
                <a:solidFill>
                  <a:schemeClr val="tx1"/>
                </a:solidFill>
                <a:effectLst/>
                <a:latin typeface="Arial" panose="020B0604020202020204" pitchFamily="34" charset="0"/>
                <a:ea typeface="+mn-ea"/>
                <a:cs typeface="+mn-cs"/>
              </a:rPr>
              <a:t>If an object detection model provides this extra information, why to use classification?</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Labor cost: </a:t>
            </a:r>
            <a:r>
              <a:rPr lang="en-US" sz="1400" kern="1200" dirty="0">
                <a:solidFill>
                  <a:schemeClr val="tx1"/>
                </a:solidFill>
                <a:effectLst/>
                <a:latin typeface="Arial" panose="020B0604020202020204" pitchFamily="34" charset="0"/>
                <a:ea typeface="+mn-ea"/>
                <a:cs typeface="+mn-cs"/>
              </a:rPr>
              <a:t>An object detection model requires humans to draw boxes around every object to train. A classification model requires only a simple label for each image.</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Training cost: </a:t>
            </a:r>
            <a:r>
              <a:rPr lang="en-US" sz="1400" kern="1200" dirty="0">
                <a:solidFill>
                  <a:schemeClr val="tx1"/>
                </a:solidFill>
                <a:effectLst/>
                <a:latin typeface="Arial" panose="020B0604020202020204" pitchFamily="34" charset="0"/>
                <a:ea typeface="+mn-ea"/>
                <a:cs typeface="+mn-cs"/>
              </a:rPr>
              <a:t>It can take longer and require more expensive hardware to train an object detection model.</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Inference cost:</a:t>
            </a:r>
            <a:r>
              <a:rPr lang="en-US" sz="1400" kern="1200" dirty="0">
                <a:solidFill>
                  <a:schemeClr val="tx1"/>
                </a:solidFill>
                <a:effectLst/>
                <a:latin typeface="Arial" panose="020B0604020202020204" pitchFamily="34" charset="0"/>
                <a:ea typeface="+mn-ea"/>
                <a:cs typeface="+mn-cs"/>
              </a:rPr>
              <a:t> An object detection model can be much slower than real time to process an image on low-end hardware.</a:t>
            </a:r>
          </a:p>
          <a:p>
            <a:r>
              <a:rPr lang="en-US" dirty="0"/>
              <a:t>Cloud Annotations is built on top of IBM Cloud Object Storage. Cloud object storage provides a reliable place to store training data. It also opens up the potential for collaboration, letting a team to simultaneously annotate the dataset in real-time.</a:t>
            </a:r>
          </a:p>
          <a:p>
            <a:endParaRPr lang="en-US" dirty="0"/>
          </a:p>
          <a:p>
            <a:r>
              <a:rPr lang="en-US" b="1" dirty="0"/>
              <a:t>References</a:t>
            </a:r>
            <a:r>
              <a:rPr lang="en-US" dirty="0"/>
              <a:t>:</a:t>
            </a:r>
          </a:p>
          <a:p>
            <a:pPr marL="0" indent="0">
              <a:buFont typeface="Arial" panose="020B0604020202020204" pitchFamily="34" charset="0"/>
              <a:buNone/>
            </a:pPr>
            <a:r>
              <a:rPr lang="en-US" dirty="0"/>
              <a:t>Cloud Annotations</a:t>
            </a:r>
          </a:p>
          <a:p>
            <a:pPr marL="0" indent="0">
              <a:buFont typeface="Arial" panose="020B0604020202020204" pitchFamily="34" charset="0"/>
              <a:buNone/>
            </a:pPr>
            <a:r>
              <a:rPr lang="en-US" dirty="0"/>
              <a:t>https://cloud.annotations.ai/</a:t>
            </a:r>
          </a:p>
          <a:p>
            <a:pPr marL="0" indent="0">
              <a:buFont typeface="Arial" panose="020B0604020202020204" pitchFamily="34" charset="0"/>
              <a:buNone/>
            </a:pPr>
            <a:r>
              <a:rPr lang="en-US" dirty="0"/>
              <a:t>IBM Cloud</a:t>
            </a:r>
            <a:r>
              <a:rPr lang="en-US" baseline="0" dirty="0"/>
              <a:t> Annotations documentation:</a:t>
            </a:r>
          </a:p>
          <a:p>
            <a:pPr marL="0" indent="0">
              <a:buFont typeface="Arial" panose="020B0604020202020204" pitchFamily="34" charset="0"/>
              <a:buNone/>
            </a:pPr>
            <a:r>
              <a:rPr lang="en-US" baseline="0" dirty="0"/>
              <a:t>https://cloud.annotations.ai/docs</a:t>
            </a:r>
            <a:endParaRPr lang="en-GB"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086181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Facial recognition is one of the most-used features of CV. It is often used in smartphones when you take a photo or apply effects. Another widely used feature is tagging friends on social media. These features use face recognition and facial identification, in which a face is recognized from the image and identifies the person in the image. A facial recognition feature can recognize faces in an image, as shown in the figure.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609889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200" dirty="0"/>
              <a:t>Augmented reality (AR) is the manipulation and addition of a system-generated image (3D or 2D) as an overlay of a user’s view. Examples include Google Glass, emoji filters in some mobile apps, and Pokémon Go. </a:t>
            </a:r>
          </a:p>
          <a:p>
            <a:r>
              <a:rPr lang="en-US" sz="1200" dirty="0"/>
              <a:t>While in-store shopping accounts for 92 percent of retail volume, consumers are expecting the same levels of personalization and customization that they do when they shop online; 58 percent of consumers want in-store product information and 19 percent of consumers are already browsing their mobile devices while in-store. CV and AR technology can bring all the benefits of online shopping into traditional shops. By creating augmented reality mobile shopping applications (apps), as shown in figure, in-store shoppers immediately learn about product details and promotions through their mobile devices. </a:t>
            </a:r>
          </a:p>
          <a:p>
            <a:pPr marL="0" marR="0" lvl="0" indent="0" algn="l" defTabSz="815462" rtl="0" eaLnBrk="0" fontAlgn="base" latinLnBrk="0" hangingPunct="0">
              <a:lnSpc>
                <a:spcPct val="100000"/>
              </a:lnSpc>
              <a:spcBef>
                <a:spcPct val="30000"/>
              </a:spcBef>
              <a:spcAft>
                <a:spcPct val="0"/>
              </a:spcAft>
              <a:buClrTx/>
              <a:buSzTx/>
              <a:buFontTx/>
              <a:buNone/>
              <a:tabLst/>
              <a:defRPr/>
            </a:pPr>
            <a:r>
              <a:rPr lang="en-US" sz="1200" dirty="0"/>
              <a:t>For more information on AR, watch the video </a:t>
            </a:r>
            <a:r>
              <a:rPr lang="en-US" sz="1200" b="1" dirty="0"/>
              <a:t>“</a:t>
            </a:r>
            <a:r>
              <a:rPr lang="en-US" sz="1600" b="0" dirty="0"/>
              <a:t>IBM augmented reality shopping app” at </a:t>
            </a:r>
            <a:r>
              <a:rPr lang="en-GB" dirty="0"/>
              <a:t>https://youtu.be/EAVtHjzQnqY</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351640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24312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305798" indent="-305798">
              <a:buFont typeface="+mj-lt"/>
              <a:buAutoNum type="arabicPeriod"/>
            </a:pPr>
            <a:endParaRPr lang="en-US" sz="1200"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707399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047363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305798" indent="-305798">
              <a:buFont typeface="+mj-lt"/>
              <a:buAutoNum type="arabicPeriod" startAt="3"/>
            </a:pP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476044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61056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305798" indent="-305798">
              <a:buFont typeface="+mj-lt"/>
              <a:buAutoNum type="arabicPeriod" startAt="3"/>
            </a:pP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231700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defTabSz="815462">
              <a:defRPr/>
            </a:pPr>
            <a:r>
              <a:rPr lang="en-GB" dirty="0"/>
              <a:t>Computer vision is a branch of science that is concerned with processing images to extract, </a:t>
            </a:r>
            <a:r>
              <a:rPr lang="en-US" noProof="0" dirty="0"/>
              <a:t>analyze</a:t>
            </a:r>
            <a:r>
              <a:rPr lang="en-GB" dirty="0"/>
              <a:t>, and understand useful information from a single image or image sequence. It aims to create an artificial (computer) system that can achieve the capabilities of a human visual system so that the machine can “see”.</a:t>
            </a:r>
          </a:p>
          <a:p>
            <a:r>
              <a:rPr lang="en-GB" dirty="0"/>
              <a:t>CV uses various machine learning algorithms to </a:t>
            </a:r>
            <a:r>
              <a:rPr lang="en-US" noProof="0" dirty="0"/>
              <a:t>analyze</a:t>
            </a:r>
            <a:r>
              <a:rPr lang="en-GB" dirty="0"/>
              <a:t> images for scenes, objects, faces, and other content in videos, photos, and pictures in general.</a:t>
            </a:r>
          </a:p>
          <a:p>
            <a:endParaRPr lang="en-GB" dirty="0"/>
          </a:p>
          <a:p>
            <a:r>
              <a:rPr lang="en-GB" b="1" dirty="0"/>
              <a:t>References</a:t>
            </a:r>
            <a:r>
              <a:rPr lang="en-GB" dirty="0"/>
              <a:t>: </a:t>
            </a:r>
          </a:p>
          <a:p>
            <a:r>
              <a:rPr lang="en-US" dirty="0"/>
              <a:t>The British Machine Vision Association</a:t>
            </a:r>
            <a:endParaRPr lang="en-GB" dirty="0"/>
          </a:p>
          <a:p>
            <a:r>
              <a:rPr lang="en-GB" dirty="0"/>
              <a:t>https://britishmachinevisionassociation.github.io/</a:t>
            </a:r>
          </a:p>
          <a:p>
            <a:r>
              <a:rPr lang="en-GB" dirty="0"/>
              <a:t>What is computer vision?</a:t>
            </a:r>
          </a:p>
          <a:p>
            <a:r>
              <a:rPr lang="en-GB" dirty="0"/>
              <a:t>https://www.ibm.com/topics/computer-vision?mhsrc=ibmsearch_a&amp;mhq=computer%20vision%20history</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637802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lgn="l" fontAlgn="base"/>
            <a:r>
              <a:rPr lang="en-US" b="0" i="0" dirty="0">
                <a:solidFill>
                  <a:srgbClr val="161616"/>
                </a:solidFill>
                <a:effectLst/>
                <a:latin typeface="IBM Plex Sans" panose="020B0503050203000203" pitchFamily="34" charset="0"/>
              </a:rPr>
              <a:t>Computer vision needs lots of data. It runs analyses of data over and over until it discerns distinctions and ultimately recognize images. For example, to train a computer to recognize automobile tires, it needs to be fed vast quantities of tire images and tire-related items to learn the differences and recognize a tire, especially one with no defects.</a:t>
            </a:r>
          </a:p>
          <a:p>
            <a:pPr algn="l" fontAlgn="base"/>
            <a:r>
              <a:rPr lang="en-US" b="0" i="0" dirty="0">
                <a:solidFill>
                  <a:srgbClr val="161616"/>
                </a:solidFill>
                <a:effectLst/>
                <a:latin typeface="IBM Plex Sans" panose="020B0503050203000203" pitchFamily="34" charset="0"/>
              </a:rPr>
              <a:t>Two essential technologies are used to accomplish this goal: a type of machine learning called </a:t>
            </a:r>
            <a:r>
              <a:rPr lang="en-US" b="0" i="0" u="none" strike="noStrike" dirty="0">
                <a:solidFill>
                  <a:srgbClr val="0062FE"/>
                </a:solidFill>
                <a:effectLst/>
                <a:latin typeface="inherit"/>
                <a:hlinkClick r:id="rId3"/>
              </a:rPr>
              <a:t>deep learning</a:t>
            </a:r>
            <a:r>
              <a:rPr lang="en-US" b="0" i="0" dirty="0">
                <a:solidFill>
                  <a:srgbClr val="161616"/>
                </a:solidFill>
                <a:effectLst/>
                <a:latin typeface="IBM Plex Sans" panose="020B0503050203000203" pitchFamily="34" charset="0"/>
              </a:rPr>
              <a:t> and a convolutional neural network (CNN).</a:t>
            </a:r>
          </a:p>
          <a:p>
            <a:pPr algn="l" fontAlgn="base"/>
            <a:r>
              <a:rPr lang="en-US" b="0" i="0" dirty="0">
                <a:solidFill>
                  <a:srgbClr val="161616"/>
                </a:solidFill>
                <a:effectLst/>
                <a:latin typeface="IBM Plex Sans" panose="020B0503050203000203" pitchFamily="34" charset="0"/>
              </a:rPr>
              <a:t>Machine learning uses algorithmic models that enable a computer to teach itself about the context of visual data. If enough data is fed through the model, the computer will “look” at the data and teach itself to tell one image from another. Algorithms enable the machine to learn by itself, rather than someone programming it to recognize an image.</a:t>
            </a:r>
          </a:p>
          <a:p>
            <a:pPr algn="l" fontAlgn="base"/>
            <a:r>
              <a:rPr lang="en-US" b="0" i="0" dirty="0">
                <a:solidFill>
                  <a:srgbClr val="161616"/>
                </a:solidFill>
                <a:effectLst/>
                <a:latin typeface="IBM Plex Sans" panose="020B0503050203000203" pitchFamily="34" charset="0"/>
              </a:rPr>
              <a:t>A CNN helps a machine learning or deep learning model “look” by breaking down images into pixels that are given tags or labels. It uses the labels to perform convolutions (a mathematical operation on two functions to produce a third function) and makes predictions about what it is “seeing.” The neural network runs convolutions and checks the accuracy of its predictions in a series of iterations until the predictions start to come true. It is then recognizing or seeing images in a way similar to humans.</a:t>
            </a:r>
          </a:p>
          <a:p>
            <a:pPr algn="l" fontAlgn="base"/>
            <a:r>
              <a:rPr lang="en-US" b="0" i="0" dirty="0">
                <a:solidFill>
                  <a:srgbClr val="161616"/>
                </a:solidFill>
                <a:effectLst/>
                <a:latin typeface="IBM Plex Sans" panose="020B0503050203000203" pitchFamily="34" charset="0"/>
              </a:rPr>
              <a:t>Much like a human making out an image at a distance, a CNN first discerns hard edges and simple shapes, then fills in information as it runs iterations of its predictions. A CNN is used to understand single images. A recurrent neural network (RNN) is used in a similar way for video applications to help computers understand how pictures in a series of frames are related to one another.</a:t>
            </a:r>
          </a:p>
          <a:p>
            <a:endParaRPr lang="en-GB" dirty="0"/>
          </a:p>
          <a:p>
            <a:r>
              <a:rPr lang="en-GB" b="1" dirty="0"/>
              <a:t>References</a:t>
            </a:r>
            <a:r>
              <a:rPr lang="en-GB" dirty="0"/>
              <a:t>: </a:t>
            </a:r>
          </a:p>
          <a:p>
            <a:r>
              <a:rPr lang="en-GB" dirty="0"/>
              <a:t>What is computer vision?</a:t>
            </a:r>
          </a:p>
          <a:p>
            <a:r>
              <a:rPr lang="en-GB" dirty="0"/>
              <a:t>https://www.ibm.com/topics/computer-vision?mhsrc=ibmsearch_a&amp;mhq=computer%20vision%20history</a:t>
            </a:r>
          </a:p>
          <a:p>
            <a:r>
              <a:rPr lang="en-GB" dirty="0"/>
              <a:t>Deep learning</a:t>
            </a:r>
          </a:p>
          <a:p>
            <a:r>
              <a:rPr lang="en-GB" dirty="0"/>
              <a:t>https://www.ibm.com/cloud/watson-studio/deep-learning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What is deep learning?</a:t>
            </a:r>
            <a:endParaRPr lang="en-GB" dirty="0"/>
          </a:p>
          <a:p>
            <a:r>
              <a:rPr lang="en-GB" dirty="0"/>
              <a:t>https://www.ibm.com/cloud/learn/deep-learning?mhsrc=ibmsearch_a&amp;mhq=deep%20learning#toc-what-is-de-6i8FHi1_</a:t>
            </a:r>
          </a:p>
          <a:p>
            <a:r>
              <a:rPr lang="en-US" dirty="0"/>
              <a:t>What are convolutional neural networks?</a:t>
            </a:r>
            <a:endParaRPr lang="en-GB" dirty="0"/>
          </a:p>
          <a:p>
            <a:r>
              <a:rPr lang="en-GB" dirty="0"/>
              <a:t>https://www.ibm.com/cloud/learn/convolutional-neural-networks#toc-what-are-c-MWGVhUiG</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401359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lgn="l" fontAlgn="base"/>
            <a:r>
              <a:rPr lang="en-US" b="0" i="0" dirty="0">
                <a:solidFill>
                  <a:srgbClr val="525252"/>
                </a:solidFill>
                <a:effectLst/>
                <a:latin typeface="IBM Plex Sans" panose="020B0503050203000203" pitchFamily="34" charset="0"/>
              </a:rPr>
              <a:t>Different types of neural networks address specific problems or data sets. For example, Convolutional neural networks (</a:t>
            </a:r>
            <a:r>
              <a:rPr lang="en-US" b="0" i="0" dirty="0" err="1">
                <a:solidFill>
                  <a:srgbClr val="525252"/>
                </a:solidFill>
                <a:effectLst/>
                <a:latin typeface="IBM Plex Sans" panose="020B0503050203000203" pitchFamily="34" charset="0"/>
              </a:rPr>
              <a:t>CNNs</a:t>
            </a:r>
            <a:r>
              <a:rPr lang="en-US" b="0" i="0" dirty="0">
                <a:solidFill>
                  <a:srgbClr val="525252"/>
                </a:solidFill>
                <a:effectLst/>
                <a:latin typeface="IBM Plex Sans" panose="020B0503050203000203" pitchFamily="34" charset="0"/>
              </a:rPr>
              <a:t>), are used primarily in computer vision and image classification applications. </a:t>
            </a:r>
            <a:r>
              <a:rPr lang="en-US" b="0" i="0" dirty="0" err="1">
                <a:solidFill>
                  <a:srgbClr val="525252"/>
                </a:solidFill>
                <a:effectLst/>
                <a:latin typeface="IBM Plex Sans" panose="020B0503050203000203" pitchFamily="34" charset="0"/>
              </a:rPr>
              <a:t>CNNs</a:t>
            </a:r>
            <a:r>
              <a:rPr lang="en-US" b="0" i="0" dirty="0">
                <a:solidFill>
                  <a:srgbClr val="525252"/>
                </a:solidFill>
                <a:effectLst/>
                <a:latin typeface="IBM Plex Sans" panose="020B0503050203000203" pitchFamily="34" charset="0"/>
              </a:rPr>
              <a:t> can detect features and patterns within an image, enabling tasks, like object detection or recognition. In 2015, a CNN bested a human in an object recognition challenge for the first time.</a:t>
            </a:r>
          </a:p>
          <a:p>
            <a:pPr algn="l" fontAlgn="base"/>
            <a:r>
              <a:rPr lang="en-US" b="0" i="0" dirty="0">
                <a:solidFill>
                  <a:srgbClr val="525252"/>
                </a:solidFill>
                <a:effectLst/>
                <a:latin typeface="IBM Plex Sans" panose="020B0503050203000203" pitchFamily="34" charset="0"/>
              </a:rPr>
              <a:t>Recurrent neural network (</a:t>
            </a:r>
            <a:r>
              <a:rPr lang="en-US" b="0" i="0" dirty="0" err="1">
                <a:solidFill>
                  <a:srgbClr val="525252"/>
                </a:solidFill>
                <a:effectLst/>
                <a:latin typeface="IBM Plex Sans" panose="020B0503050203000203" pitchFamily="34" charset="0"/>
              </a:rPr>
              <a:t>RNNs</a:t>
            </a:r>
            <a:r>
              <a:rPr lang="en-US" b="0" i="0" dirty="0">
                <a:solidFill>
                  <a:srgbClr val="525252"/>
                </a:solidFill>
                <a:effectLst/>
                <a:latin typeface="IBM Plex Sans" panose="020B0503050203000203" pitchFamily="34" charset="0"/>
              </a:rPr>
              <a:t>) are typically used in natural language and speech recognition applications as they leverage sequential or times series data.</a:t>
            </a:r>
          </a:p>
          <a:p>
            <a:pPr algn="l" fontAlgn="base"/>
            <a:r>
              <a:rPr lang="en-US" b="0" i="0" dirty="0">
                <a:solidFill>
                  <a:srgbClr val="525252"/>
                </a:solidFill>
                <a:effectLst/>
                <a:latin typeface="IBM Plex Sans" panose="020B0503050203000203" pitchFamily="34" charset="0"/>
              </a:rPr>
              <a:t>Much like a human making out an image at a distance, a CNN first discerns hard edges and simple shapes, then fills in information as it runs iterations of its predictions. A CNN is used to understand single images. A recurrent neural network (</a:t>
            </a:r>
            <a:r>
              <a:rPr lang="en-US" b="0" i="0" dirty="0" err="1">
                <a:solidFill>
                  <a:srgbClr val="525252"/>
                </a:solidFill>
                <a:effectLst/>
                <a:latin typeface="IBM Plex Sans" panose="020B0503050203000203" pitchFamily="34" charset="0"/>
              </a:rPr>
              <a:t>RNN</a:t>
            </a:r>
            <a:r>
              <a:rPr lang="en-US" b="0" i="0" dirty="0">
                <a:solidFill>
                  <a:srgbClr val="525252"/>
                </a:solidFill>
                <a:effectLst/>
                <a:latin typeface="IBM Plex Sans" panose="020B0503050203000203" pitchFamily="34" charset="0"/>
              </a:rPr>
              <a:t>) is used in a similar way for video applications to help computers understand how pictures in a series of frames are related to one another.</a:t>
            </a:r>
          </a:p>
          <a:p>
            <a:pPr algn="l" fontAlgn="base"/>
            <a:endParaRPr lang="en-US" b="0" i="0" dirty="0">
              <a:solidFill>
                <a:srgbClr val="525252"/>
              </a:solidFill>
              <a:effectLst/>
              <a:latin typeface="IBM Plex Sans" panose="020B0503050203000203" pitchFamily="34" charset="0"/>
            </a:endParaRPr>
          </a:p>
          <a:p>
            <a:r>
              <a:rPr lang="en-GB" b="1" dirty="0"/>
              <a:t>References</a:t>
            </a:r>
            <a:r>
              <a:rPr lang="en-GB" dirty="0"/>
              <a:t>: </a:t>
            </a:r>
          </a:p>
          <a:p>
            <a:r>
              <a:rPr lang="en-GB" dirty="0"/>
              <a:t>What is computer vision?</a:t>
            </a:r>
          </a:p>
          <a:p>
            <a:r>
              <a:rPr lang="en-GB" dirty="0"/>
              <a:t>https://www.ibm.com/topics/computer-vision?mhsrc=ibmsearch_a&amp;mhq=computer%20vision%20history</a:t>
            </a:r>
          </a:p>
          <a:p>
            <a:r>
              <a:rPr lang="en-GB" dirty="0"/>
              <a:t>Deep Learning</a:t>
            </a:r>
          </a:p>
          <a:p>
            <a:r>
              <a:rPr lang="en-GB" dirty="0"/>
              <a:t>https://www.ibm.com/cloud/learn/deep-learning?mhsrc=ibmsearch_a&amp;mhq=deep%20learning#toc-what-is-de-6i8FHi1_</a:t>
            </a:r>
          </a:p>
          <a:p>
            <a:r>
              <a:rPr lang="en-GB" dirty="0"/>
              <a:t>Recurrent Neural Networks</a:t>
            </a:r>
          </a:p>
          <a:p>
            <a:r>
              <a:rPr lang="en-GB" dirty="0"/>
              <a:t>https://www.ibm.com/cloud/learn/recurrent-neural-networks</a:t>
            </a:r>
          </a:p>
          <a:p>
            <a:r>
              <a:rPr lang="en-GB" dirty="0"/>
              <a:t>Convolutional neural networks (</a:t>
            </a:r>
            <a:r>
              <a:rPr lang="en-GB" dirty="0" err="1"/>
              <a:t>CNNs</a:t>
            </a:r>
            <a:r>
              <a:rPr lang="en-GB" dirty="0"/>
              <a:t>),</a:t>
            </a:r>
          </a:p>
          <a:p>
            <a:r>
              <a:rPr lang="en-GB" dirty="0"/>
              <a:t>https://www.ibm.com/cloud/learn/convolutional-neural-networks</a:t>
            </a:r>
          </a:p>
          <a:p>
            <a:r>
              <a:rPr lang="en-GB" dirty="0"/>
              <a:t>Recurrent neural network (</a:t>
            </a:r>
            <a:r>
              <a:rPr lang="en-GB" dirty="0" err="1"/>
              <a:t>RNNs</a:t>
            </a:r>
            <a:r>
              <a:rPr lang="en-GB" dirty="0"/>
              <a:t>)</a:t>
            </a:r>
          </a:p>
          <a:p>
            <a:r>
              <a:rPr lang="en-GB" dirty="0"/>
              <a:t>https://www.ibm.com/cloud/learn/recurrent-neural-networks</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45288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0" dirty="0"/>
              <a:t>The slide shows a brief timeline that depicts the most important milestones in computer vision research and development.</a:t>
            </a:r>
            <a:endParaRPr lang="en-GB" b="1" dirty="0"/>
          </a:p>
          <a:p>
            <a:endParaRPr lang="en-GB" b="1" dirty="0"/>
          </a:p>
          <a:p>
            <a:r>
              <a:rPr lang="en-GB" b="1" dirty="0"/>
              <a:t>Reference</a:t>
            </a:r>
            <a:r>
              <a:rPr lang="en-GB" dirty="0"/>
              <a:t>:</a:t>
            </a:r>
          </a:p>
          <a:p>
            <a:r>
              <a:rPr lang="en-GB" dirty="0"/>
              <a:t>The history of computer vision</a:t>
            </a:r>
          </a:p>
          <a:p>
            <a:r>
              <a:rPr lang="en-GB" dirty="0"/>
              <a:t>https://www.ibm.com/topics/computer-vision?mhsrc=ibmsearch_a&amp;mhq=computer%20vision%20history</a:t>
            </a: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42359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lnSpc>
                <a:spcPct val="200000"/>
              </a:lnSpc>
            </a:pPr>
            <a:r>
              <a:rPr lang="en-GB" sz="1200" dirty="0"/>
              <a:t>CV can be used in many applications and industries:</a:t>
            </a:r>
          </a:p>
          <a:p>
            <a:pPr marL="254832" indent="-254832">
              <a:lnSpc>
                <a:spcPct val="200000"/>
              </a:lnSpc>
              <a:buFont typeface="Arial" panose="020B0604020202020204" pitchFamily="34" charset="0"/>
              <a:buChar char="•"/>
            </a:pPr>
            <a:r>
              <a:rPr lang="en-GB" sz="1200" b="1" dirty="0"/>
              <a:t>Manufacturing</a:t>
            </a:r>
            <a:r>
              <a:rPr lang="en-GB" sz="1200" dirty="0"/>
              <a:t>: Use images from a manufacturing setting to </a:t>
            </a:r>
            <a:r>
              <a:rPr lang="en-US" sz="1200" dirty="0"/>
              <a:t>make sure that products are</a:t>
            </a:r>
            <a:r>
              <a:rPr lang="en-GB" sz="1200" dirty="0"/>
              <a:t> being positioned correctly on an assembly line, or ensure product quality by identifying defective parts on the production line instead of by using manual validation. </a:t>
            </a:r>
          </a:p>
          <a:p>
            <a:pPr marL="254832" indent="-254832" defTabSz="815462">
              <a:lnSpc>
                <a:spcPct val="200000"/>
              </a:lnSpc>
              <a:buFont typeface="Arial" panose="020B0604020202020204" pitchFamily="34" charset="0"/>
              <a:buChar char="•"/>
              <a:defRPr/>
            </a:pPr>
            <a:r>
              <a:rPr lang="en-GB" sz="1200" b="1" dirty="0"/>
              <a:t>Visual auditing</a:t>
            </a:r>
            <a:r>
              <a:rPr lang="en-GB" sz="1200" dirty="0"/>
              <a:t>: </a:t>
            </a:r>
            <a:r>
              <a:rPr lang="en-US" sz="1200" dirty="0"/>
              <a:t>Look for visual compliance or deterioration in a fleet of trucks, planes, or windmills, etc.. in the field. Train custom models to understand what defects look like.</a:t>
            </a:r>
          </a:p>
          <a:p>
            <a:pPr marL="254832" indent="-254832">
              <a:lnSpc>
                <a:spcPct val="200000"/>
              </a:lnSpc>
              <a:buFont typeface="Arial" panose="020B0604020202020204" pitchFamily="34" charset="0"/>
              <a:buChar char="•"/>
            </a:pPr>
            <a:r>
              <a:rPr lang="en-GB" sz="1200" b="1" dirty="0"/>
              <a:t>Insurance</a:t>
            </a:r>
            <a:r>
              <a:rPr lang="en-GB" sz="1200" dirty="0"/>
              <a:t>: Rapidly process claims by using images to classify claims into different categories.</a:t>
            </a:r>
          </a:p>
          <a:p>
            <a:pPr marL="254832" indent="-254832">
              <a:lnSpc>
                <a:spcPct val="200000"/>
              </a:lnSpc>
              <a:buFont typeface="Arial" panose="020B0604020202020204" pitchFamily="34" charset="0"/>
              <a:buChar char="•"/>
            </a:pPr>
            <a:r>
              <a:rPr lang="en-GB" sz="1200" b="1" dirty="0"/>
              <a:t>Social listening:</a:t>
            </a:r>
            <a:r>
              <a:rPr lang="en-GB" sz="1200" dirty="0"/>
              <a:t> Use images from your product line or your logos to track buzz about your company on social media.</a:t>
            </a:r>
          </a:p>
          <a:p>
            <a:pPr marL="254832" indent="-254832" defTabSz="815462">
              <a:lnSpc>
                <a:spcPct val="200000"/>
              </a:lnSpc>
              <a:buFont typeface="Arial" panose="020B0604020202020204" pitchFamily="34" charset="0"/>
              <a:buChar char="•"/>
              <a:defRPr/>
            </a:pPr>
            <a:r>
              <a:rPr lang="en-GB" b="1" dirty="0"/>
              <a:t>Medical image processing: </a:t>
            </a:r>
            <a:r>
              <a:rPr lang="en-GB" dirty="0"/>
              <a:t>Using images for diagnosing patients, such as the detection of </a:t>
            </a:r>
            <a:r>
              <a:rPr lang="en-US" noProof="0" dirty="0"/>
              <a:t>tumors</a:t>
            </a:r>
            <a:r>
              <a:rPr lang="en-GB" dirty="0"/>
              <a:t>.</a:t>
            </a:r>
            <a:endParaRPr lang="en-GB" b="1" dirty="0"/>
          </a:p>
          <a:p>
            <a:pPr marL="254832" indent="-254832" defTabSz="815462">
              <a:lnSpc>
                <a:spcPct val="200000"/>
              </a:lnSpc>
              <a:buFont typeface="Arial" panose="020B0604020202020204" pitchFamily="34" charset="0"/>
              <a:buChar char="•"/>
              <a:defRPr/>
            </a:pPr>
            <a:r>
              <a:rPr lang="en-GB" b="1" dirty="0"/>
              <a:t>Automotive industry: </a:t>
            </a:r>
            <a:r>
              <a:rPr lang="en-GB" b="0" dirty="0"/>
              <a:t>There are many applications for CV in cars. For example, while parking </a:t>
            </a:r>
            <a:r>
              <a:rPr lang="en-GB" dirty="0"/>
              <a:t>a car, a camera can detect objects and warn the driver when they get too close to them.</a:t>
            </a:r>
          </a:p>
          <a:p>
            <a:pPr marL="254832" indent="-254832" defTabSz="815462">
              <a:lnSpc>
                <a:spcPct val="200000"/>
              </a:lnSpc>
              <a:buFont typeface="Arial" panose="020B0604020202020204" pitchFamily="34" charset="0"/>
              <a:buChar char="•"/>
              <a:defRPr/>
            </a:pPr>
            <a:endParaRPr lang="en-GB" dirty="0"/>
          </a:p>
          <a:p>
            <a:r>
              <a:rPr lang="en-US" b="1" dirty="0"/>
              <a:t>Reference</a:t>
            </a:r>
            <a:r>
              <a:rPr lang="en-US" dirty="0"/>
              <a:t>:</a:t>
            </a:r>
          </a:p>
          <a:p>
            <a:r>
              <a:rPr lang="en-US" dirty="0"/>
              <a:t>Computer vision</a:t>
            </a:r>
          </a:p>
          <a:p>
            <a:r>
              <a:rPr lang="en-US" dirty="0"/>
              <a:t>https://www.research.ibm.com/artificial-intelligence/computer-vision/</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743262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Social commerce</a:t>
            </a:r>
            <a:r>
              <a:rPr lang="en-GB" dirty="0"/>
              <a:t>: Use an image of a house to find similar homes that are for sale.</a:t>
            </a:r>
          </a:p>
          <a:p>
            <a:r>
              <a:rPr lang="en-GB" sz="1200" b="1" dirty="0"/>
              <a:t>Social listening:</a:t>
            </a:r>
            <a:r>
              <a:rPr lang="en-GB" sz="1200" dirty="0"/>
              <a:t> Use images from your product line or your logos to track buzz about your company on social media.</a:t>
            </a:r>
            <a:endParaRPr lang="en-GB" dirty="0"/>
          </a:p>
          <a:p>
            <a:r>
              <a:rPr lang="en-GB" b="1" dirty="0"/>
              <a:t>Retail</a:t>
            </a:r>
            <a:r>
              <a:rPr lang="en-GB" dirty="0"/>
              <a:t>: Use the photo of an item to find its price at different stores.</a:t>
            </a:r>
          </a:p>
          <a:p>
            <a:r>
              <a:rPr lang="en-GB" b="1" dirty="0"/>
              <a:t>Education</a:t>
            </a:r>
            <a:r>
              <a:rPr lang="en-GB" dirty="0"/>
              <a:t>: Use pictures to find educational material on similar subjects.</a:t>
            </a:r>
          </a:p>
          <a:p>
            <a:r>
              <a:rPr lang="en-GB" b="1" dirty="0"/>
              <a:t>Public safety</a:t>
            </a:r>
            <a:r>
              <a:rPr lang="en-GB" dirty="0"/>
              <a:t>: Automated license-plate reading.</a:t>
            </a:r>
          </a:p>
          <a:p>
            <a:r>
              <a:rPr lang="en-US" dirty="0"/>
              <a:t>Do you know of or heard of any other applications?</a:t>
            </a:r>
          </a:p>
          <a:p>
            <a:endParaRPr lang="en-US" dirty="0"/>
          </a:p>
          <a:p>
            <a:r>
              <a:rPr lang="en-US" b="1" dirty="0"/>
              <a:t>Reference</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Computer vision</a:t>
            </a:r>
          </a:p>
          <a:p>
            <a:r>
              <a:rPr lang="en-US" dirty="0"/>
              <a:t>https://www.research.ibm.com/artificial-intelligence/computer-vision/</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28089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defTabSz="815462">
              <a:lnSpc>
                <a:spcPct val="200000"/>
              </a:lnSpc>
              <a:defRPr/>
            </a:pPr>
            <a:r>
              <a:rPr lang="en-US" b="0" dirty="0"/>
              <a:t>Image classification sees an image and can classify it (a dog, an apple, a person’s face). More precisely, it can accurately predict that an image belongs to a certain class. For example, a social media company might want to use it to automatically identify and separate objectionable images that are uploaded by users.</a:t>
            </a:r>
          </a:p>
          <a:p>
            <a:pPr defTabSz="815462">
              <a:lnSpc>
                <a:spcPct val="200000"/>
              </a:lnSpc>
              <a:defRPr/>
            </a:pPr>
            <a:r>
              <a:rPr lang="en-US" b="0" dirty="0"/>
              <a:t>The demo shows what you can do with a video and a simple model. Notice that instead of images, it was built by using a video, which is just a sequence of images (frames). The current frame is either recognized as a hotdog or not.</a:t>
            </a:r>
          </a:p>
          <a:p>
            <a:pPr defTabSz="815462">
              <a:lnSpc>
                <a:spcPct val="200000"/>
              </a:lnSpc>
              <a:defRPr/>
            </a:pPr>
            <a:r>
              <a:rPr lang="en-GB" dirty="0"/>
              <a:t>A CV task represents a well-defined problem in CV that can be solved to a certain extent or accuracy by using one method or another.</a:t>
            </a:r>
            <a:endParaRPr lang="en-GB" sz="1200" b="1" dirty="0"/>
          </a:p>
          <a:p>
            <a:pPr defTabSz="815462">
              <a:lnSpc>
                <a:spcPct val="200000"/>
              </a:lnSpc>
              <a:defRPr/>
            </a:pPr>
            <a:r>
              <a:rPr lang="en-GB" sz="1200" b="1" dirty="0"/>
              <a:t>Object detection and recognition </a:t>
            </a:r>
            <a:r>
              <a:rPr lang="en-GB" sz="1200" dirty="0"/>
              <a:t>deals with locating and detecting certain patterns within the image. For example, detecting red eyes when taking photos in certain conditions. Other applications include face detection and face recognition. </a:t>
            </a:r>
          </a:p>
          <a:p>
            <a:pPr defTabSz="815462">
              <a:lnSpc>
                <a:spcPct val="200000"/>
              </a:lnSpc>
              <a:defRPr/>
            </a:pPr>
            <a:r>
              <a:rPr lang="en-GB" sz="1200" dirty="0"/>
              <a:t>A CV task is also used in tracking objects, for example, tracking a ball during a football match, tracking the movement of a cricket bat, or tracking a person in a video. </a:t>
            </a:r>
          </a:p>
          <a:p>
            <a:pPr defTabSz="815462">
              <a:lnSpc>
                <a:spcPct val="200000"/>
              </a:lnSpc>
              <a:defRPr/>
            </a:pPr>
            <a:endParaRPr lang="en-GB" sz="1200" dirty="0"/>
          </a:p>
          <a:p>
            <a:pPr>
              <a:lnSpc>
                <a:spcPct val="200000"/>
              </a:lnSpc>
            </a:pPr>
            <a:r>
              <a:rPr lang="en-GB" sz="1200" b="1" dirty="0"/>
              <a:t>References</a:t>
            </a:r>
            <a:r>
              <a:rPr lang="en-GB" sz="1200" dirty="0"/>
              <a:t>:  </a:t>
            </a:r>
          </a:p>
          <a:p>
            <a:pPr marL="0" marR="0" lvl="0" indent="0" algn="l" defTabSz="914400" rtl="0" eaLnBrk="0" fontAlgn="base" latinLnBrk="0" hangingPunct="0">
              <a:lnSpc>
                <a:spcPct val="200000"/>
              </a:lnSpc>
              <a:spcBef>
                <a:spcPct val="30000"/>
              </a:spcBef>
              <a:spcAft>
                <a:spcPct val="0"/>
              </a:spcAft>
              <a:buClrTx/>
              <a:buSzTx/>
              <a:buFontTx/>
              <a:buNone/>
              <a:tabLst/>
              <a:defRPr/>
            </a:pPr>
            <a:r>
              <a:rPr lang="en-GB" sz="1200" dirty="0"/>
              <a:t>Binary image classification demo</a:t>
            </a:r>
          </a:p>
          <a:p>
            <a:pPr>
              <a:lnSpc>
                <a:spcPct val="200000"/>
              </a:lnSpc>
            </a:pPr>
            <a:r>
              <a:rPr lang="en-GB" sz="1200" dirty="0"/>
              <a:t>https://developer.ibm.com/developer/default/articles/introduction-computer-vision/images/hotdognothotdog.gif</a:t>
            </a:r>
          </a:p>
          <a:p>
            <a:r>
              <a:rPr lang="en-US" dirty="0"/>
              <a:t>What is computer vision?</a:t>
            </a:r>
          </a:p>
          <a:p>
            <a:pPr marL="0" indent="0">
              <a:buFontTx/>
              <a:buNone/>
            </a:pPr>
            <a:r>
              <a:rPr lang="en-US" dirty="0"/>
              <a:t>https://www.ibm.com/topics/computer-vision?mhsrc=ibmsearch_a&amp;mhq=object%20detection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Introduction to computer vision</a:t>
            </a:r>
            <a:endParaRPr lang="en-US" dirty="0"/>
          </a:p>
          <a:p>
            <a:pPr marL="0" indent="0">
              <a:buFontTx/>
              <a:buNone/>
            </a:pPr>
            <a:r>
              <a:rPr lang="en-US" dirty="0"/>
              <a:t>https://developer.ibm.com/articles/introduction-computer-vision/</a:t>
            </a:r>
          </a:p>
          <a:p>
            <a:pPr marL="285750" indent="-285750">
              <a:buFontTx/>
              <a:buChar char="-"/>
            </a:pP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1703256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rse Titl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5" name="Picture 1" hidden="1"/>
          <p:cNvPicPr>
            <a:picLocks noChangeAspect="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a:off x="11373790" y="557212"/>
            <a:ext cx="51435" cy="8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hidden="1"/>
          <p:cNvPicPr>
            <a:picLocks noChangeAspect="1" noChangeArrowheads="1"/>
          </p:cNvPicPr>
          <p:nvPr userDrawn="1"/>
        </p:nvPicPr>
        <p:blipFill>
          <a:blip r:embed="rId4" cstate="screen">
            <a:alphaModFix amt="0"/>
            <a:extLst>
              <a:ext uri="{28A0092B-C50C-407E-A947-70E740481C1C}">
                <a14:useLocalDpi xmlns:a14="http://schemas.microsoft.com/office/drawing/2010/main" val="0"/>
              </a:ext>
            </a:extLst>
          </a:blip>
          <a:srcRect/>
          <a:stretch>
            <a:fillRect/>
          </a:stretch>
        </p:blipFill>
        <p:spPr bwMode="auto">
          <a:xfrm>
            <a:off x="11576937" y="708025"/>
            <a:ext cx="35243" cy="3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spect="1" noChangeArrowheads="1"/>
          </p:cNvSpPr>
          <p:nvPr/>
        </p:nvSpPr>
        <p:spPr bwMode="gray">
          <a:xfrm>
            <a:off x="11576003" y="187753"/>
            <a:ext cx="54831" cy="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Arial" panose="020B0604020202020204" pitchFamily="34" charset="0"/>
                <a:ea typeface="Verdana" panose="020B0604030504040204" pitchFamily="34" charset="0"/>
                <a:cs typeface="Arial" panose="020B0604020202020204" pitchFamily="34" charset="0"/>
              </a:rPr>
            </a:br>
            <a:r>
              <a:rPr lang="en-US" sz="1000" dirty="0">
                <a:ln>
                  <a:noFill/>
                </a:ln>
                <a:no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461618" y="747744"/>
            <a:ext cx="54850" cy="636"/>
          </a:xfrm>
          <a:ln>
            <a:noFill/>
          </a:ln>
        </p:spPr>
        <p:txBody>
          <a:bodyPr>
            <a:noAutofit/>
          </a:bodyPr>
          <a:lstStyle>
            <a:lvl1pPr algn="ctr">
              <a:defRPr sz="1000">
                <a:ln>
                  <a:noFill/>
                </a:ln>
                <a:noFill/>
                <a:latin typeface="Arial" panose="020B0604020202020204" pitchFamily="34" charset="0"/>
                <a:cs typeface="Arial" panose="020B0604020202020204" pitchFamily="34" charset="0"/>
              </a:defRPr>
            </a:lvl1pPr>
          </a:lstStyle>
          <a:p>
            <a:pPr>
              <a:defRPr/>
            </a:pPr>
            <a:r>
              <a:rPr lang="en-US"/>
              <a:t>© Copyright IBM Corporation 2018, 2022</a:t>
            </a:r>
            <a:endParaRPr lang="en-US" dirty="0"/>
          </a:p>
        </p:txBody>
      </p:sp>
      <p:sp>
        <p:nvSpPr>
          <p:cNvPr id="11" name="Rectangle 20"/>
          <p:cNvSpPr>
            <a:spLocks noGrp="1" noChangeArrowheads="1"/>
          </p:cNvSpPr>
          <p:nvPr>
            <p:ph type="ctrTitle" hasCustomPrompt="1"/>
          </p:nvPr>
        </p:nvSpPr>
        <p:spPr bwMode="auto">
          <a:xfrm>
            <a:off x="381600" y="360000"/>
            <a:ext cx="9216000" cy="40068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0" rIns="0" bIns="0" numCol="1" anchor="t" anchorCtr="0" compatLnSpc="1">
            <a:prstTxWarp prst="textNoShape">
              <a:avLst/>
            </a:prstTxWarp>
          </a:bodyPr>
          <a:lstStyle>
            <a:lvl1pPr>
              <a:defRPr lang="en-US" sz="4800" noProof="0" dirty="0">
                <a:solidFill>
                  <a:srgbClr val="FFFFFF"/>
                </a:solidFill>
              </a:defRPr>
            </a:lvl1pPr>
          </a:lstStyle>
          <a:p>
            <a:pPr lvl="0"/>
            <a:r>
              <a:rPr lang="en-US" noProof="0" dirty="0"/>
              <a:t>Course title</a:t>
            </a:r>
          </a:p>
        </p:txBody>
      </p:sp>
      <p:pic>
        <p:nvPicPr>
          <p:cNvPr id="14" name="Picture 6" descr="C:\!!Templates\Cross-brand_Ppt_template\!!Masthead_Final-1d.png" hidden="1"/>
          <p:cNvPicPr>
            <a:picLocks noChangeAspect="1" noChangeArrowheads="1"/>
          </p:cNvPicPr>
          <p:nvPr userDrawn="1"/>
        </p:nvPicPr>
        <p:blipFill>
          <a:blip r:embed="rId5">
            <a:alphaModFix amt="0"/>
            <a:extLst>
              <a:ext uri="{28A0092B-C50C-407E-A947-70E740481C1C}">
                <a14:useLocalDpi xmlns:a14="http://schemas.microsoft.com/office/drawing/2010/main" val="0"/>
              </a:ext>
            </a:extLst>
          </a:blip>
          <a:srcRect/>
          <a:stretch>
            <a:fillRect/>
          </a:stretch>
        </p:blipFill>
        <p:spPr bwMode="auto">
          <a:xfrm>
            <a:off x="11427707" y="187753"/>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2"/>
          <p:cNvSpPr>
            <a:spLocks noGrp="1"/>
          </p:cNvSpPr>
          <p:nvPr>
            <p:ph type="body" sz="quarter" idx="11" hasCustomPrompt="1"/>
          </p:nvPr>
        </p:nvSpPr>
        <p:spPr>
          <a:xfrm>
            <a:off x="381600" y="4377600"/>
            <a:ext cx="57132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solidFill>
                  <a:srgbClr val="FFFFFF"/>
                </a:solidFill>
              </a:defRPr>
            </a:lvl1pPr>
          </a:lstStyle>
          <a:p>
            <a:pPr marL="0" lvl="0" indent="0">
              <a:buNone/>
            </a:pPr>
            <a:r>
              <a:rPr lang="en-US" dirty="0"/>
              <a:t>Course subtitle (delete this text if no subtitle exists) </a:t>
            </a:r>
          </a:p>
        </p:txBody>
      </p:sp>
      <p:sp>
        <p:nvSpPr>
          <p:cNvPr id="10" name="Footer Placeholder">
            <a:extLst>
              <a:ext uri="{FF2B5EF4-FFF2-40B4-BE49-F238E27FC236}">
                <a16:creationId xmlns:a16="http://schemas.microsoft.com/office/drawing/2014/main" id="{DDB5C2D6-CE27-4AAE-8018-61825B856DF1}"/>
              </a:ext>
            </a:extLst>
          </p:cNvPr>
          <p:cNvSpPr txBox="1">
            <a:spLocks/>
          </p:cNvSpPr>
          <p:nvPr userDrawn="1"/>
        </p:nvSpPr>
        <p:spPr bwMode="gray">
          <a:xfrm>
            <a:off x="488421" y="6224256"/>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pic>
        <p:nvPicPr>
          <p:cNvPr id="12" name="Picture" descr="IBM 8-bar logo">
            <a:extLst>
              <a:ext uri="{FF2B5EF4-FFF2-40B4-BE49-F238E27FC236}">
                <a16:creationId xmlns:a16="http://schemas.microsoft.com/office/drawing/2014/main" id="{979C99C0-AECA-4075-89EC-9B1819365F37}"/>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10974093" y="6268008"/>
            <a:ext cx="726311" cy="288222"/>
          </a:xfrm>
          <a:prstGeom prst="rect">
            <a:avLst/>
          </a:prstGeom>
        </p:spPr>
      </p:pic>
    </p:spTree>
    <p:extLst>
      <p:ext uri="{BB962C8B-B14F-4D97-AF65-F5344CB8AC3E}">
        <p14:creationId xmlns:p14="http://schemas.microsoft.com/office/powerpoint/2010/main" val="928901281"/>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Discussion">
    <p:spTree>
      <p:nvGrpSpPr>
        <p:cNvPr id="1" name=""/>
        <p:cNvGrpSpPr/>
        <p:nvPr/>
      </p:nvGrpSpPr>
      <p:grpSpPr>
        <a:xfrm>
          <a:off x="0" y="0"/>
          <a:ext cx="0" cy="0"/>
          <a:chOff x="0" y="0"/>
          <a:chExt cx="0" cy="0"/>
        </a:xfrm>
      </p:grpSpPr>
      <p:pic>
        <p:nvPicPr>
          <p:cNvPr id="6" name="Picture 5" descr="A picture containing indoor, person, table, kitchen&#10;&#10;Description automatically generated">
            <a:extLst>
              <a:ext uri="{FF2B5EF4-FFF2-40B4-BE49-F238E27FC236}">
                <a16:creationId xmlns:a16="http://schemas.microsoft.com/office/drawing/2014/main" id="{51230A2E-ADAC-435D-AF49-06A8AA79CB8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Title 1"/>
          <p:cNvSpPr>
            <a:spLocks noGrp="1"/>
          </p:cNvSpPr>
          <p:nvPr>
            <p:ph type="title"/>
          </p:nvPr>
        </p:nvSpPr>
        <p:spPr>
          <a:xfrm>
            <a:off x="208800" y="1216800"/>
            <a:ext cx="5637600" cy="1310400"/>
          </a:xfrm>
          <a:noFill/>
        </p:spPr>
        <p:txBody>
          <a:bodyPr anchor="t" anchorCtr="0"/>
          <a:lstStyle/>
          <a:p>
            <a:r>
              <a:rPr lang="en-US"/>
              <a:t>Click to edit Master title style</a:t>
            </a:r>
            <a:endParaRPr lang="en-US" dirty="0"/>
          </a:p>
        </p:txBody>
      </p:sp>
      <p:sp>
        <p:nvSpPr>
          <p:cNvPr id="3" name="Content Placeholder 2"/>
          <p:cNvSpPr>
            <a:spLocks noGrp="1"/>
          </p:cNvSpPr>
          <p:nvPr>
            <p:ph idx="1"/>
          </p:nvPr>
        </p:nvSpPr>
        <p:spPr>
          <a:xfrm>
            <a:off x="230400" y="2844000"/>
            <a:ext cx="5616000" cy="37656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7" name="TextBox 6">
            <a:extLst>
              <a:ext uri="{FF2B5EF4-FFF2-40B4-BE49-F238E27FC236}">
                <a16:creationId xmlns:a16="http://schemas.microsoft.com/office/drawing/2014/main" id="{17B65E68-3267-4A92-920E-1EBBE77B36EF}"/>
              </a:ext>
            </a:extLst>
          </p:cNvPr>
          <p:cNvSpPr txBox="1"/>
          <p:nvPr userDrawn="1"/>
        </p:nvSpPr>
        <p:spPr>
          <a:xfrm>
            <a:off x="292650" y="246892"/>
            <a:ext cx="5553749" cy="771203"/>
          </a:xfrm>
          <a:prstGeom prst="rect">
            <a:avLst/>
          </a:prstGeom>
          <a:noFill/>
        </p:spPr>
        <p:txBody>
          <a:bodyPr wrap="square" lIns="0" tIns="0" rtlCol="0" anchor="ctr">
            <a:noAutofit/>
          </a:bodyPr>
          <a:lstStyle/>
          <a:p>
            <a:pPr algn="l"/>
            <a:r>
              <a:rPr kumimoji="0" lang="en-GB" sz="3199"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Arial" panose="020B0604020202020204" pitchFamily="34" charset="0"/>
              </a:rPr>
              <a:t>Discussion</a:t>
            </a:r>
            <a:endParaRPr lang="en-CA" sz="3199" b="0" dirty="0">
              <a:solidFill>
                <a:schemeClr val="tx1"/>
              </a:solidFill>
              <a:latin typeface="IBM Plex Sans" charset="0"/>
              <a:ea typeface="IBM Plex Sans" charset="0"/>
              <a:cs typeface="IBM Plex Sans" charset="0"/>
            </a:endParaRPr>
          </a:p>
        </p:txBody>
      </p:sp>
      <p:sp>
        <p:nvSpPr>
          <p:cNvPr id="4" name="Footer Placeholder 3">
            <a:extLst>
              <a:ext uri="{FF2B5EF4-FFF2-40B4-BE49-F238E27FC236}">
                <a16:creationId xmlns:a16="http://schemas.microsoft.com/office/drawing/2014/main" id="{F9241EFE-5EC5-47E5-A64E-D9358B2B9BA1}"/>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5" name="Slide Number Placeholder 4">
            <a:extLst>
              <a:ext uri="{FF2B5EF4-FFF2-40B4-BE49-F238E27FC236}">
                <a16:creationId xmlns:a16="http://schemas.microsoft.com/office/drawing/2014/main" id="{2A3A3996-82F5-4A24-BC7E-BBCEED9FA9E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784787824"/>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Black rectangle">
            <a:extLst>
              <a:ext uri="{FF2B5EF4-FFF2-40B4-BE49-F238E27FC236}">
                <a16:creationId xmlns:a16="http://schemas.microsoft.com/office/drawing/2014/main" id="{C3E4302B-15CB-40E7-B3FA-1E2EBEBA2B1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4" name="Text Placeholder 3"/>
          <p:cNvSpPr>
            <a:spLocks noGrp="1"/>
          </p:cNvSpPr>
          <p:nvPr>
            <p:ph type="body" sz="half" idx="2"/>
          </p:nvPr>
        </p:nvSpPr>
        <p:spPr>
          <a:xfrm>
            <a:off x="6094800" y="270000"/>
            <a:ext cx="5792400" cy="6314930"/>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09356" y="271535"/>
            <a:ext cx="5594924" cy="6314930"/>
          </a:xfrm>
        </p:spPr>
        <p:txBody>
          <a:bodyPr anchor="t"/>
          <a:lstStyle>
            <a:lvl1pPr>
              <a:defRPr sz="3200" b="0"/>
            </a:lvl1pPr>
          </a:lstStyle>
          <a:p>
            <a:r>
              <a:rPr lang="en-US"/>
              <a:t>Click to edit Master title style</a:t>
            </a:r>
            <a:endParaRPr lang="en-US" dirty="0"/>
          </a:p>
        </p:txBody>
      </p:sp>
      <p:pic>
        <p:nvPicPr>
          <p:cNvPr id="2" name="Picture 1" descr="A close up of a clock&#10;&#10;Description automatically generated">
            <a:extLst>
              <a:ext uri="{FF2B5EF4-FFF2-40B4-BE49-F238E27FC236}">
                <a16:creationId xmlns:a16="http://schemas.microsoft.com/office/drawing/2014/main" id="{ABA9B184-AA8F-4C73-9995-40B384CAF7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83645"/>
            <a:ext cx="5210175" cy="3474354"/>
          </a:xfrm>
          <a:prstGeom prst="rect">
            <a:avLst/>
          </a:prstGeom>
        </p:spPr>
      </p:pic>
      <p:sp>
        <p:nvSpPr>
          <p:cNvPr id="3" name="Footer Placeholder 2">
            <a:extLst>
              <a:ext uri="{FF2B5EF4-FFF2-40B4-BE49-F238E27FC236}">
                <a16:creationId xmlns:a16="http://schemas.microsoft.com/office/drawing/2014/main" id="{01D7A271-9E2A-4E39-AC9D-72021A6F978C}"/>
              </a:ext>
            </a:extLst>
          </p:cNvPr>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a:extLst>
              <a:ext uri="{FF2B5EF4-FFF2-40B4-BE49-F238E27FC236}">
                <a16:creationId xmlns:a16="http://schemas.microsoft.com/office/drawing/2014/main" id="{E00A0D45-C57D-4BFF-93F5-F9D78DBE60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024949628"/>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sources">
    <p:spTree>
      <p:nvGrpSpPr>
        <p:cNvPr id="1" name=""/>
        <p:cNvGrpSpPr/>
        <p:nvPr/>
      </p:nvGrpSpPr>
      <p:grpSpPr>
        <a:xfrm>
          <a:off x="0" y="0"/>
          <a:ext cx="0" cy="0"/>
          <a:chOff x="0" y="0"/>
          <a:chExt cx="0" cy="0"/>
        </a:xfrm>
      </p:grpSpPr>
      <p:pic>
        <p:nvPicPr>
          <p:cNvPr id="7" name="Picture Placeholder 6" descr="Graphical user interface&#10;&#10;Description automatically generated">
            <a:extLst>
              <a:ext uri="{FF2B5EF4-FFF2-40B4-BE49-F238E27FC236}">
                <a16:creationId xmlns:a16="http://schemas.microsoft.com/office/drawing/2014/main" id="{B6EAE708-52F6-42D7-AEC7-EF1EB56E2B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a:off x="0" y="0"/>
            <a:ext cx="60944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F6BFDBFD-2540-44EF-9EE8-EC9A32B06284}"/>
              </a:ext>
            </a:extLst>
          </p:cNvPr>
          <p:cNvSpPr>
            <a:spLocks noGrp="1"/>
          </p:cNvSpPr>
          <p:nvPr>
            <p:ph type="title"/>
          </p:nvPr>
        </p:nvSpPr>
        <p:spPr>
          <a:xfrm>
            <a:off x="6228000" y="180000"/>
            <a:ext cx="5878800" cy="86040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23C714C-C815-40BB-8688-B9D7779DE41E}"/>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a:extLst>
              <a:ext uri="{FF2B5EF4-FFF2-40B4-BE49-F238E27FC236}">
                <a16:creationId xmlns:a16="http://schemas.microsoft.com/office/drawing/2014/main" id="{46C8641D-5012-4C8B-8830-C6FFDD689392}"/>
              </a:ext>
            </a:extLst>
          </p:cNvPr>
          <p:cNvSpPr>
            <a:spLocks noGrp="1"/>
          </p:cNvSpPr>
          <p:nvPr>
            <p:ph type="ftr" sz="quarter" idx="11"/>
          </p:nvPr>
        </p:nvSpPr>
        <p:spPr/>
        <p:txBody>
          <a:bodyPr/>
          <a:lstStyle/>
          <a:p>
            <a:pPr>
              <a:defRPr/>
            </a:pPr>
            <a:r>
              <a:rPr lang="en-US"/>
              <a:t>© Copyright IBM Corporation 2018, 2022</a:t>
            </a:r>
            <a:endParaRPr lang="en-US" dirty="0"/>
          </a:p>
        </p:txBody>
      </p:sp>
      <p:sp>
        <p:nvSpPr>
          <p:cNvPr id="6" name="Content Placeholder 5">
            <a:extLst>
              <a:ext uri="{FF2B5EF4-FFF2-40B4-BE49-F238E27FC236}">
                <a16:creationId xmlns:a16="http://schemas.microsoft.com/office/drawing/2014/main" id="{8983AB50-AF23-4A33-BB67-74BB4B599AD2}"/>
              </a:ext>
            </a:extLst>
          </p:cNvPr>
          <p:cNvSpPr>
            <a:spLocks noGrp="1"/>
          </p:cNvSpPr>
          <p:nvPr>
            <p:ph sz="quarter" idx="12"/>
          </p:nvPr>
        </p:nvSpPr>
        <p:spPr>
          <a:xfrm>
            <a:off x="6228000" y="1238400"/>
            <a:ext cx="5677200" cy="534600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23024983"/>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ntroductions">
    <p:spTree>
      <p:nvGrpSpPr>
        <p:cNvPr id="1" name=""/>
        <p:cNvGrpSpPr/>
        <p:nvPr/>
      </p:nvGrpSpPr>
      <p:grpSpPr>
        <a:xfrm>
          <a:off x="0" y="0"/>
          <a:ext cx="0" cy="0"/>
          <a:chOff x="0" y="0"/>
          <a:chExt cx="0" cy="0"/>
        </a:xfrm>
      </p:grpSpPr>
      <p:pic>
        <p:nvPicPr>
          <p:cNvPr id="6" name="Picture Placeholder 7" descr="A picture containing indoor, table, different, many&#10;&#10;Description automatically generated">
            <a:extLst>
              <a:ext uri="{FF2B5EF4-FFF2-40B4-BE49-F238E27FC236}">
                <a16:creationId xmlns:a16="http://schemas.microsoft.com/office/drawing/2014/main" id="{046CD34B-55D3-4BE3-8930-D8DDFAB165BD}"/>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6107936" y="0"/>
            <a:ext cx="6107937" cy="6858000"/>
          </a:xfrm>
          <a:prstGeom prst="rect">
            <a:avLst/>
          </a:prstGeom>
        </p:spPr>
      </p:pic>
      <p:sp>
        <p:nvSpPr>
          <p:cNvPr id="2" name="Footer Placeholder 1">
            <a:extLst>
              <a:ext uri="{FF2B5EF4-FFF2-40B4-BE49-F238E27FC236}">
                <a16:creationId xmlns:a16="http://schemas.microsoft.com/office/drawing/2014/main" id="{036E9DFD-A8E1-402E-A4B4-652ADBC9FADB}"/>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3" name="Slide Number Placeholder 2">
            <a:extLst>
              <a:ext uri="{FF2B5EF4-FFF2-40B4-BE49-F238E27FC236}">
                <a16:creationId xmlns:a16="http://schemas.microsoft.com/office/drawing/2014/main" id="{41C3BBA6-862B-4DAF-BD11-4EEB611AEF6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0E1648DB-5AED-48F9-AF6F-19306B709E34}"/>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517FEFD-5FED-446F-8384-E715232E4D75}"/>
              </a:ext>
            </a:extLst>
          </p:cNvPr>
          <p:cNvSpPr>
            <a:spLocks noGrp="1"/>
          </p:cNvSpPr>
          <p:nvPr>
            <p:ph type="body" sz="quarter" idx="12"/>
          </p:nvPr>
        </p:nvSpPr>
        <p:spPr>
          <a:xfrm>
            <a:off x="327600" y="1699200"/>
            <a:ext cx="5533200" cy="2916000"/>
          </a:xfrm>
        </p:spPr>
        <p:txBody>
          <a:bodyPr lIns="0" tIns="0" rIns="90000" bIns="46800"/>
          <a:lstStyle>
            <a:lvl1pPr marL="0" indent="0">
              <a:spcBef>
                <a:spcPts val="0"/>
              </a:spcBef>
              <a:buNone/>
              <a:defRPr sz="1870"/>
            </a:lvl1pPr>
          </a:lstStyle>
          <a:p>
            <a:pPr lvl="0"/>
            <a:r>
              <a:rPr lang="en-US"/>
              <a:t>Click to edit Master text styles</a:t>
            </a:r>
          </a:p>
        </p:txBody>
      </p:sp>
    </p:spTree>
    <p:extLst>
      <p:ext uri="{BB962C8B-B14F-4D97-AF65-F5344CB8AC3E}">
        <p14:creationId xmlns:p14="http://schemas.microsoft.com/office/powerpoint/2010/main" val="814447000"/>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ogistics">
    <p:spTree>
      <p:nvGrpSpPr>
        <p:cNvPr id="1" name=""/>
        <p:cNvGrpSpPr/>
        <p:nvPr/>
      </p:nvGrpSpPr>
      <p:grpSpPr>
        <a:xfrm>
          <a:off x="0" y="0"/>
          <a:ext cx="0" cy="0"/>
          <a:chOff x="0" y="0"/>
          <a:chExt cx="0" cy="0"/>
        </a:xfrm>
      </p:grpSpPr>
      <p:pic>
        <p:nvPicPr>
          <p:cNvPr id="13" name="Picture Placeholder 7" descr="A group of people looking at a computer&#10;&#10;Description automatically generated">
            <a:extLst>
              <a:ext uri="{FF2B5EF4-FFF2-40B4-BE49-F238E27FC236}">
                <a16:creationId xmlns:a16="http://schemas.microsoft.com/office/drawing/2014/main" id="{DFF9878D-F1E1-4ABF-A039-FB354C6CA7E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Footer Placeholder 1">
            <a:extLst>
              <a:ext uri="{FF2B5EF4-FFF2-40B4-BE49-F238E27FC236}">
                <a16:creationId xmlns:a16="http://schemas.microsoft.com/office/drawing/2014/main" id="{0A288516-BA58-496C-ADA0-0BE87E89D661}"/>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3" name="Slide Number Placeholder 2">
            <a:extLst>
              <a:ext uri="{FF2B5EF4-FFF2-40B4-BE49-F238E27FC236}">
                <a16:creationId xmlns:a16="http://schemas.microsoft.com/office/drawing/2014/main" id="{E920E7DB-B344-4E21-B26D-15CAD96A220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E36E1522-BE4F-4980-83CB-DFB40CE37A42}"/>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809430C9-CC40-4CEF-9841-DAE2C449917C}"/>
              </a:ext>
            </a:extLst>
          </p:cNvPr>
          <p:cNvSpPr>
            <a:spLocks noGrp="1"/>
          </p:cNvSpPr>
          <p:nvPr>
            <p:ph type="body" sz="quarter" idx="12"/>
          </p:nvPr>
        </p:nvSpPr>
        <p:spPr>
          <a:xfrm>
            <a:off x="284400" y="1562400"/>
            <a:ext cx="2883600" cy="4338000"/>
          </a:xfrm>
        </p:spPr>
        <p:txBody>
          <a:bodyPr lIns="0" tIns="0" rIns="90000" bIns="46800"/>
          <a:lstStyle>
            <a:lvl1pPr marL="273600" indent="-273600">
              <a:spcBef>
                <a:spcPts val="600"/>
              </a:spcBef>
              <a:buSzPct val="90000"/>
              <a:defRPr sz="1870"/>
            </a:lvl1pPr>
          </a:lstStyle>
          <a:p>
            <a:pPr lvl="0"/>
            <a:r>
              <a:rPr lang="en-US"/>
              <a:t>Click to edit Master text styles</a:t>
            </a:r>
          </a:p>
        </p:txBody>
      </p:sp>
      <p:sp>
        <p:nvSpPr>
          <p:cNvPr id="10" name="Text Placeholder 9">
            <a:extLst>
              <a:ext uri="{FF2B5EF4-FFF2-40B4-BE49-F238E27FC236}">
                <a16:creationId xmlns:a16="http://schemas.microsoft.com/office/drawing/2014/main" id="{5C034CE0-DAC2-40E7-8672-E7221711068A}"/>
              </a:ext>
            </a:extLst>
          </p:cNvPr>
          <p:cNvSpPr>
            <a:spLocks noGrp="1"/>
          </p:cNvSpPr>
          <p:nvPr>
            <p:ph type="body" sz="quarter" idx="13"/>
          </p:nvPr>
        </p:nvSpPr>
        <p:spPr>
          <a:xfrm>
            <a:off x="3312000" y="1562400"/>
            <a:ext cx="2574000" cy="4338000"/>
          </a:xfrm>
        </p:spPr>
        <p:txBody>
          <a:bodyPr lIns="0" tIns="0" rIns="90000" bIns="46800"/>
          <a:lstStyle>
            <a:lvl1pPr marL="273600" indent="-273600">
              <a:spcBef>
                <a:spcPts val="600"/>
              </a:spcBef>
              <a:buSzPct val="90000"/>
              <a:defRPr sz="1870"/>
            </a:lvl1pPr>
          </a:lstStyle>
          <a:p>
            <a:pPr lvl="0"/>
            <a:r>
              <a:rPr lang="en-US"/>
              <a:t>Click to edit Master text styles</a:t>
            </a:r>
          </a:p>
        </p:txBody>
      </p:sp>
    </p:spTree>
    <p:extLst>
      <p:ext uri="{BB962C8B-B14F-4D97-AF65-F5344CB8AC3E}">
        <p14:creationId xmlns:p14="http://schemas.microsoft.com/office/powerpoint/2010/main" val="3678950150"/>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Errata">
    <p:spTree>
      <p:nvGrpSpPr>
        <p:cNvPr id="1" name=""/>
        <p:cNvGrpSpPr/>
        <p:nvPr/>
      </p:nvGrpSpPr>
      <p:grpSpPr>
        <a:xfrm>
          <a:off x="0" y="0"/>
          <a:ext cx="0" cy="0"/>
          <a:chOff x="0" y="0"/>
          <a:chExt cx="0" cy="0"/>
        </a:xfrm>
      </p:grpSpPr>
      <p:sp>
        <p:nvSpPr>
          <p:cNvPr id="7" name="Blue 60 rectangle">
            <a:extLst>
              <a:ext uri="{FF2B5EF4-FFF2-40B4-BE49-F238E27FC236}">
                <a16:creationId xmlns:a16="http://schemas.microsoft.com/office/drawing/2014/main" id="{ECFDB071-4162-41E0-BF03-E6D8BA9E190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chemeClr val="bg1">
              <a:lumMod val="95000"/>
            </a:schemeClr>
          </a:solidFill>
        </p:spPr>
        <p:txBody>
          <a:bodyPr wrap="square" lIns="0" tIns="0" rIns="0" bIns="0" rtlCol="0" anchor="ctr">
            <a:noAutofit/>
          </a:bodyPr>
          <a:lstStyle/>
          <a:p>
            <a:pPr algn="ctr"/>
            <a:endParaRPr lang="en-US" sz="1596"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91600" y="237600"/>
            <a:ext cx="5526000" cy="1303200"/>
          </a:xfrm>
          <a:noFill/>
        </p:spPr>
        <p:txBody>
          <a:bodyPr wrap="square" lIns="0" tIns="0" rIns="90000" bIns="46800" rtlCol="0" anchor="t" anchorCtr="0">
            <a:noAutofit/>
          </a:bodyPr>
          <a:lstStyle>
            <a:lvl1pPr>
              <a:lnSpc>
                <a:spcPct val="100000"/>
              </a:lnSpc>
              <a:defRPr kumimoji="0" lang="en-US" sz="3199" b="0" strike="noStrike" cap="none" spc="0" normalizeH="0" baseline="0" dirty="0">
                <a:ln>
                  <a:noFill/>
                </a:ln>
                <a:effectLst/>
                <a:uLnTx/>
                <a:uFillTx/>
              </a:defRPr>
            </a:lvl1pPr>
          </a:lstStyle>
          <a:p>
            <a:pPr lvl="0" eaLnBrk="0" hangingPunct="0"/>
            <a:r>
              <a:rPr lang="en-US"/>
              <a:t>Click to edit Master title style</a:t>
            </a:r>
            <a:endParaRPr lang="en-US" dirty="0"/>
          </a:p>
        </p:txBody>
      </p:sp>
      <p:sp>
        <p:nvSpPr>
          <p:cNvPr id="3" name="Content Placeholder 2"/>
          <p:cNvSpPr>
            <a:spLocks noGrp="1"/>
          </p:cNvSpPr>
          <p:nvPr>
            <p:ph idx="1"/>
          </p:nvPr>
        </p:nvSpPr>
        <p:spPr>
          <a:xfrm>
            <a:off x="6238874" y="1573200"/>
            <a:ext cx="5727525" cy="4410000"/>
          </a:xfrm>
        </p:spPr>
        <p:txBody>
          <a:bodyPr lIns="90000"/>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defRPr lang="en-US" smtClean="0">
                <a:noFill/>
              </a:defRPr>
            </a:lvl1pPr>
          </a:lstStyle>
          <a:p>
            <a:r>
              <a:rPr lang="en-US"/>
              <a:t>© Copyright IBM Corporation 2018, 2022</a:t>
            </a:r>
            <a:endParaRPr lang="en-US" dirty="0"/>
          </a:p>
        </p:txBody>
      </p:sp>
      <p:pic>
        <p:nvPicPr>
          <p:cNvPr id="8" name="Picture 11" descr="C:\Users\IBM_ADMIN\Desktop\Current\June_wiki-slide\Eraser_pencil_scaled.jpg">
            <a:extLst>
              <a:ext uri="{FF2B5EF4-FFF2-40B4-BE49-F238E27FC236}">
                <a16:creationId xmlns:a16="http://schemas.microsoft.com/office/drawing/2014/main" id="{61393EAB-6205-4698-8925-4859D9F745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6128" y="1573235"/>
            <a:ext cx="5166288" cy="4264289"/>
          </a:xfrm>
          <a:prstGeom prst="rect">
            <a:avLst/>
          </a:prstGeom>
          <a:noFill/>
          <a:ln w="9525">
            <a:noFill/>
            <a:miter lim="800000"/>
            <a:headEnd/>
            <a:tailEnd/>
          </a:ln>
        </p:spPr>
      </p:pic>
    </p:spTree>
    <p:extLst>
      <p:ext uri="{BB962C8B-B14F-4D97-AF65-F5344CB8AC3E}">
        <p14:creationId xmlns:p14="http://schemas.microsoft.com/office/powerpoint/2010/main" val="2737414928"/>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Numbered_Plai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FA1627-F56F-49D6-84A9-6D0F7465792F}"/>
              </a:ext>
            </a:extLst>
          </p:cNvPr>
          <p:cNvSpPr/>
          <p:nvPr userDrawn="1"/>
        </p:nvSpPr>
        <p:spPr bwMode="auto">
          <a:xfrm>
            <a:off x="0" y="0"/>
            <a:ext cx="12188825" cy="1126024"/>
          </a:xfrm>
          <a:prstGeom prst="rect">
            <a:avLst/>
          </a:prstGeom>
          <a:solidFill>
            <a:srgbClr val="FFFFF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71168768"/>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Plai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9E4432-0B6D-49A0-AD94-012C403D69F8}"/>
              </a:ext>
            </a:extLst>
          </p:cNvPr>
          <p:cNvSpPr/>
          <p:nvPr userDrawn="1"/>
        </p:nvSpPr>
        <p:spPr bwMode="auto">
          <a:xfrm>
            <a:off x="0" y="0"/>
            <a:ext cx="12188825" cy="1126024"/>
          </a:xfrm>
          <a:prstGeom prst="rect">
            <a:avLst/>
          </a:prstGeom>
          <a:solidFill>
            <a:srgbClr val="FFFFF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6" name="Title 5">
            <a:extLst>
              <a:ext uri="{FF2B5EF4-FFF2-40B4-BE49-F238E27FC236}">
                <a16:creationId xmlns:a16="http://schemas.microsoft.com/office/drawing/2014/main" id="{71E35613-D702-448C-AA5F-CFD5562487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3717438"/>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_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5" name="Text Placeholder 2">
            <a:extLst>
              <a:ext uri="{FF2B5EF4-FFF2-40B4-BE49-F238E27FC236}">
                <a16:creationId xmlns:a16="http://schemas.microsoft.com/office/drawing/2014/main" id="{4D343E60-7541-4DA2-8C3B-0C1688F47905}"/>
              </a:ext>
            </a:extLst>
          </p:cNvPr>
          <p:cNvSpPr>
            <a:spLocks noGrp="1"/>
          </p:cNvSpPr>
          <p:nvPr>
            <p:ph type="body" sz="quarter" idx="12" hasCustomPrompt="1"/>
          </p:nvPr>
        </p:nvSpPr>
        <p:spPr>
          <a:xfrm>
            <a:off x="1" y="3429000"/>
            <a:ext cx="3390899" cy="3429000"/>
          </a:xfrm>
          <a:solidFill>
            <a:srgbClr val="D0B0FF"/>
          </a:solidFill>
        </p:spPr>
        <p:txBody>
          <a:bodyPr lIns="320040" tIns="91440" rIns="182880"/>
          <a:lstStyle>
            <a:lvl1pPr marL="0" indent="0">
              <a:buNone/>
              <a:defRPr>
                <a:solidFill>
                  <a:sysClr val="windowText" lastClr="000000"/>
                </a:solidFill>
              </a:defRPr>
            </a:lvl1pPr>
          </a:lstStyle>
          <a:p>
            <a:r>
              <a:rPr lang="en-US" dirty="0"/>
              <a:t>Callout content</a:t>
            </a:r>
          </a:p>
        </p:txBody>
      </p:sp>
    </p:spTree>
    <p:extLst>
      <p:ext uri="{BB962C8B-B14F-4D97-AF65-F5344CB8AC3E}">
        <p14:creationId xmlns:p14="http://schemas.microsoft.com/office/powerpoint/2010/main" val="2944698820"/>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505599" cy="8604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3475" y="1170000"/>
            <a:ext cx="5760720" cy="5368037"/>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080166" y="1170000"/>
            <a:ext cx="5760720" cy="5368037"/>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391089976"/>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0" name="Picture 3" descr="C:\!!Templates\Cross-brand_Ppt_template\Diagonal45Feath35.png" hidden="1"/>
          <p:cNvPicPr>
            <a:picLocks noChangeAspect="1" noChangeArrowheads="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flipV="1">
            <a:off x="11770298" y="901186"/>
            <a:ext cx="115253" cy="17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rrowheads="1"/>
          </p:cNvSpPr>
          <p:nvPr/>
        </p:nvSpPr>
        <p:spPr bwMode="gray">
          <a:xfrm>
            <a:off x="11733371" y="352546"/>
            <a:ext cx="121888" cy="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mn-lt"/>
                <a:ea typeface="Verdana" panose="020B0604030504040204" pitchFamily="34" charset="0"/>
                <a:cs typeface="Verdana" panose="020B0604030504040204" pitchFamily="34" charset="0"/>
              </a:rPr>
            </a:br>
            <a:r>
              <a:rPr lang="en-US" sz="1000" dirty="0">
                <a:ln>
                  <a:noFill/>
                </a:ln>
                <a:no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733372" y="385884"/>
            <a:ext cx="73853" cy="856"/>
          </a:xfrm>
        </p:spPr>
        <p:txBody>
          <a:bodyPr>
            <a:noAutofit/>
          </a:bodyPr>
          <a:lstStyle>
            <a:lvl1pPr algn="ctr">
              <a:defRPr sz="1000">
                <a:ln>
                  <a:noFill/>
                </a:ln>
                <a:noFill/>
                <a:latin typeface="+mn-lt"/>
              </a:defRPr>
            </a:lvl1pPr>
          </a:lstStyle>
          <a:p>
            <a:pPr>
              <a:defRPr/>
            </a:pPr>
            <a:r>
              <a:rPr lang="en-US"/>
              <a:t>© Copyright IBM Corporation 2018, 2022</a:t>
            </a:r>
            <a:endParaRPr lang="en-US" dirty="0"/>
          </a:p>
        </p:txBody>
      </p:sp>
      <p:sp>
        <p:nvSpPr>
          <p:cNvPr id="11" name="Rectangle 20"/>
          <p:cNvSpPr>
            <a:spLocks noGrp="1" noChangeArrowheads="1"/>
          </p:cNvSpPr>
          <p:nvPr>
            <p:ph type="ctrTitle"/>
          </p:nvPr>
        </p:nvSpPr>
        <p:spPr bwMode="auto">
          <a:xfrm>
            <a:off x="381600" y="608400"/>
            <a:ext cx="9216000" cy="37692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30724" rIns="61448" bIns="30724" numCol="1" anchor="t" anchorCtr="0" compatLnSpc="1">
            <a:prstTxWarp prst="textNoShape">
              <a:avLst/>
            </a:prstTxWarp>
          </a:bodyPr>
          <a:lstStyle>
            <a:lvl1pPr>
              <a:defRPr lang="en-US" sz="4800" noProof="0" dirty="0"/>
            </a:lvl1pPr>
          </a:lstStyle>
          <a:p>
            <a:pPr lvl="0"/>
            <a:r>
              <a:rPr lang="en-US" noProof="0"/>
              <a:t>Click to edit Master title style</a:t>
            </a:r>
            <a:endParaRPr lang="en-US" noProof="0" dirty="0"/>
          </a:p>
        </p:txBody>
      </p:sp>
      <p:pic>
        <p:nvPicPr>
          <p:cNvPr id="12" name="Picture 6" descr="C:\!!Templates\Cross-brand_Ppt_template\!!Masthead_Final-1d.png" hidden="1"/>
          <p:cNvPicPr>
            <a:picLocks noChangeAspect="1" noChangeArrowheads="1"/>
          </p:cNvPicPr>
          <p:nvPr userDrawn="1"/>
        </p:nvPicPr>
        <p:blipFill>
          <a:blip r:embed="rId4">
            <a:alphaModFix amt="0"/>
            <a:extLst>
              <a:ext uri="{28A0092B-C50C-407E-A947-70E740481C1C}">
                <a14:useLocalDpi xmlns:a14="http://schemas.microsoft.com/office/drawing/2010/main" val="0"/>
              </a:ext>
            </a:extLst>
          </a:blip>
          <a:srcRect/>
          <a:stretch>
            <a:fillRect/>
          </a:stretch>
        </p:blipFill>
        <p:spPr bwMode="auto">
          <a:xfrm>
            <a:off x="11772820" y="68142"/>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1" hasCustomPrompt="1"/>
          </p:nvPr>
        </p:nvSpPr>
        <p:spPr>
          <a:xfrm>
            <a:off x="381600" y="4377600"/>
            <a:ext cx="75816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ln>
                  <a:noFill/>
                </a:ln>
                <a:solidFill>
                  <a:schemeClr val="tx1"/>
                </a:solidFill>
              </a:defRPr>
            </a:lvl1pPr>
          </a:lstStyle>
          <a:p>
            <a:pPr marL="0" lvl="0" indent="0">
              <a:buNone/>
            </a:pPr>
            <a:r>
              <a:rPr lang="en-US" dirty="0"/>
              <a:t>Click to add subtitle</a:t>
            </a:r>
          </a:p>
        </p:txBody>
      </p:sp>
      <p:pic>
        <p:nvPicPr>
          <p:cNvPr id="9" name="Picture">
            <a:extLst>
              <a:ext uri="{FF2B5EF4-FFF2-40B4-BE49-F238E27FC236}">
                <a16:creationId xmlns:a16="http://schemas.microsoft.com/office/drawing/2014/main" id="{484CBBEC-8DAD-47EE-ABCA-9B990278173C}"/>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972800" y="6267600"/>
            <a:ext cx="695271" cy="277477"/>
          </a:xfrm>
          <a:prstGeom prst="rect">
            <a:avLst/>
          </a:prstGeom>
        </p:spPr>
      </p:pic>
      <p:sp>
        <p:nvSpPr>
          <p:cNvPr id="13" name="Footer Placeholder">
            <a:extLst>
              <a:ext uri="{FF2B5EF4-FFF2-40B4-BE49-F238E27FC236}">
                <a16:creationId xmlns:a16="http://schemas.microsoft.com/office/drawing/2014/main" id="{EB55F085-3B43-458B-A6FF-9A2A16CEDB9C}"/>
              </a:ext>
            </a:extLst>
          </p:cNvPr>
          <p:cNvSpPr txBox="1">
            <a:spLocks/>
          </p:cNvSpPr>
          <p:nvPr userDrawn="1"/>
        </p:nvSpPr>
        <p:spPr bwMode="gray">
          <a:xfrm>
            <a:off x="489600" y="6224400"/>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spTree>
    <p:extLst>
      <p:ext uri="{BB962C8B-B14F-4D97-AF65-F5344CB8AC3E}">
        <p14:creationId xmlns:p14="http://schemas.microsoft.com/office/powerpoint/2010/main" val="373608610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4510ED-7649-4E93-9B92-031EFB0F3C9C}"/>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47018" cy="860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1526" y="1600200"/>
            <a:ext cx="5763376"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a:t>Click to edit Master text styles</a:t>
            </a:r>
          </a:p>
        </p:txBody>
      </p:sp>
      <p:sp>
        <p:nvSpPr>
          <p:cNvPr id="4" name="Content Placeholder 3"/>
          <p:cNvSpPr>
            <a:spLocks noGrp="1"/>
          </p:cNvSpPr>
          <p:nvPr>
            <p:ph sz="half" idx="2"/>
          </p:nvPr>
        </p:nvSpPr>
        <p:spPr>
          <a:xfrm>
            <a:off x="221526" y="2514600"/>
            <a:ext cx="5763376"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00404" y="1600200"/>
            <a:ext cx="5760720"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a:t>Click to edit Master text styles</a:t>
            </a:r>
          </a:p>
        </p:txBody>
      </p:sp>
      <p:sp>
        <p:nvSpPr>
          <p:cNvPr id="6" name="Content Placeholder 5"/>
          <p:cNvSpPr>
            <a:spLocks noGrp="1"/>
          </p:cNvSpPr>
          <p:nvPr>
            <p:ph sz="quarter" idx="4"/>
          </p:nvPr>
        </p:nvSpPr>
        <p:spPr>
          <a:xfrm>
            <a:off x="6100404" y="2514600"/>
            <a:ext cx="5760720"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a:t>Click to edit Master text styles</a:t>
            </a:r>
          </a:p>
          <a:p>
            <a:pPr lvl="1"/>
            <a:r>
              <a:rPr lang="en-US"/>
              <a:t>Second level</a:t>
            </a:r>
          </a:p>
          <a:p>
            <a:pPr lvl="2"/>
            <a:r>
              <a:rPr lang="en-US"/>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239329052"/>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301485AB-027E-4EF1-A6F7-D04C2C12D2D6}"/>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Rectangle 11">
            <a:extLst>
              <a:ext uri="{FF2B5EF4-FFF2-40B4-BE49-F238E27FC236}">
                <a16:creationId xmlns:a16="http://schemas.microsoft.com/office/drawing/2014/main" id="{36FCF549-7697-4A35-A3C5-6A35C0EC0338}"/>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715171584"/>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07974" y="1541418"/>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7" name="Title 1">
            <a:extLst>
              <a:ext uri="{FF2B5EF4-FFF2-40B4-BE49-F238E27FC236}">
                <a16:creationId xmlns:a16="http://schemas.microsoft.com/office/drawing/2014/main" id="{9E66DDBC-9EC9-4AA7-8D94-FC3D41125A38}"/>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288DFA99-DE33-41F1-AA96-2D89288105FC}"/>
              </a:ext>
            </a:extLst>
          </p:cNvPr>
          <p:cNvSpPr>
            <a:spLocks noGrp="1"/>
          </p:cNvSpPr>
          <p:nvPr>
            <p:ph sz="half" idx="12"/>
          </p:nvPr>
        </p:nvSpPr>
        <p:spPr>
          <a:xfrm>
            <a:off x="3283199" y="1541418"/>
            <a:ext cx="8697652" cy="49970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4581972"/>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83200" y="1540800"/>
            <a:ext cx="8434800" cy="4996800"/>
          </a:xfrm>
        </p:spPr>
        <p:txBody>
          <a:bodyPr/>
          <a:lstStyle>
            <a:lvl1pPr marL="0" indent="0">
              <a:buNone/>
              <a:defRPr sz="3600"/>
            </a:lvl1pPr>
            <a:lvl2pPr marL="668381" indent="0">
              <a:buNone/>
              <a:defRPr sz="4093"/>
            </a:lvl2pPr>
            <a:lvl3pPr marL="1336761" indent="0">
              <a:buNone/>
              <a:defRPr sz="3509"/>
            </a:lvl3pPr>
            <a:lvl4pPr marL="2005142" indent="0">
              <a:buNone/>
              <a:defRPr sz="2924"/>
            </a:lvl4pPr>
            <a:lvl5pPr marL="2673523" indent="0">
              <a:buNone/>
              <a:defRPr sz="2924"/>
            </a:lvl5pPr>
            <a:lvl6pPr marL="3341903" indent="0">
              <a:buNone/>
              <a:defRPr sz="2924"/>
            </a:lvl6pPr>
            <a:lvl7pPr marL="4010284" indent="0">
              <a:buNone/>
              <a:defRPr sz="2924"/>
            </a:lvl7pPr>
            <a:lvl8pPr marL="4678665" indent="0">
              <a:buNone/>
              <a:defRPr sz="2924"/>
            </a:lvl8pPr>
            <a:lvl9pPr marL="5347045" indent="0">
              <a:buNone/>
              <a:defRPr sz="2924"/>
            </a:lvl9pPr>
          </a:lstStyle>
          <a:p>
            <a:pPr lvl="0"/>
            <a:r>
              <a:rPr lang="en-US" noProof="0"/>
              <a:t>Click icon to add picture</a:t>
            </a:r>
            <a:endParaRPr lang="en-US" noProof="0" dirty="0"/>
          </a:p>
        </p:txBody>
      </p:sp>
      <p:sp>
        <p:nvSpPr>
          <p:cNvPr id="5" name="Rectangle 10"/>
          <p:cNvSpPr>
            <a:spLocks noGrp="1" noChangeArrowheads="1"/>
          </p:cNvSpPr>
          <p:nvPr>
            <p:ph type="sldNum" sz="quarter" idx="10"/>
          </p:nvPr>
        </p:nvSpPr>
        <p:spPr>
          <a:ln/>
        </p:spPr>
        <p:txBody>
          <a:bodyPr/>
          <a:lstStyle>
            <a:lvl1pPr>
              <a:defRPr/>
            </a:lvl1pPr>
          </a:lstStyle>
          <a:p>
            <a:pPr>
              <a:defRPr/>
            </a:pPr>
            <a:fld id="{99953D35-9699-4B1B-B89E-F519F54DD493}"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7" name="Text Placeholder 3">
            <a:extLst>
              <a:ext uri="{FF2B5EF4-FFF2-40B4-BE49-F238E27FC236}">
                <a16:creationId xmlns:a16="http://schemas.microsoft.com/office/drawing/2014/main" id="{BFF8BD20-67EB-47E2-9A00-ED0328AA6EF6}"/>
              </a:ext>
            </a:extLst>
          </p:cNvPr>
          <p:cNvSpPr>
            <a:spLocks noGrp="1"/>
          </p:cNvSpPr>
          <p:nvPr>
            <p:ph type="body" sz="half" idx="2"/>
          </p:nvPr>
        </p:nvSpPr>
        <p:spPr>
          <a:xfrm>
            <a:off x="207975" y="1540800"/>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a:t>Click to edit Master text styles</a:t>
            </a:r>
          </a:p>
        </p:txBody>
      </p:sp>
      <p:sp>
        <p:nvSpPr>
          <p:cNvPr id="8" name="Title 1">
            <a:extLst>
              <a:ext uri="{FF2B5EF4-FFF2-40B4-BE49-F238E27FC236}">
                <a16:creationId xmlns:a16="http://schemas.microsoft.com/office/drawing/2014/main" id="{A41CEF44-1A72-415F-998C-5E7FC0A5C21C}"/>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1323999646"/>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458800" cy="8604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08800" y="1165722"/>
            <a:ext cx="11458800" cy="5513832"/>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41292139"/>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5288" y="508258"/>
            <a:ext cx="2913957"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422" y="508258"/>
            <a:ext cx="8435469" cy="6078206"/>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352431096"/>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9" name="Rectangle 8">
            <a:extLst>
              <a:ext uri="{FF2B5EF4-FFF2-40B4-BE49-F238E27FC236}">
                <a16:creationId xmlns:a16="http://schemas.microsoft.com/office/drawing/2014/main" id="{D6AF3868-225F-4012-BD5D-76B4B347D008}"/>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E2F86AD9-3F93-4861-B875-190ABA34B50E}"/>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718857152"/>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D4C3B2-88A6-4B3E-B012-A344DECF8DA1}"/>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3" name="Online Image Placeholder 2"/>
          <p:cNvSpPr>
            <a:spLocks noGrp="1"/>
          </p:cNvSpPr>
          <p:nvPr>
            <p:ph type="clipArt" sz="half" idx="1"/>
          </p:nvPr>
        </p:nvSpPr>
        <p:spPr>
          <a:xfrm>
            <a:off x="256032" y="1239314"/>
            <a:ext cx="5682168"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109889"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9" name="Title 1">
            <a:extLst>
              <a:ext uri="{FF2B5EF4-FFF2-40B4-BE49-F238E27FC236}">
                <a16:creationId xmlns:a16="http://schemas.microsoft.com/office/drawing/2014/main" id="{744346A7-02E0-43D7-B367-F7FA1CAEFCE3}"/>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633630610"/>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14864-EE3C-4D1F-B1F1-5CEF59399C24}"/>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58800" cy="8604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05200" y="1162800"/>
            <a:ext cx="11458800" cy="5513832"/>
          </a:xfrm>
        </p:spPr>
        <p:txBody>
          <a:bodyPr/>
          <a:lstStyle/>
          <a:p>
            <a:pPr lvl="0"/>
            <a:r>
              <a:rPr lang="en-US" noProof="0"/>
              <a:t>Click icon to add table</a:t>
            </a:r>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149255517"/>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AFD5A81-CD5D-41BF-B7AF-F07AF6CE46A7}"/>
              </a:ext>
            </a:extLst>
          </p:cNvPr>
          <p:cNvSpPr>
            <a:spLocks noGrp="1"/>
          </p:cNvSpPr>
          <p:nvPr>
            <p:ph type="pic" sz="quarter" idx="12"/>
          </p:nvPr>
        </p:nvSpPr>
        <p:spPr>
          <a:xfrm>
            <a:off x="6103039" y="0"/>
            <a:ext cx="6085786" cy="6857999"/>
          </a:xfrm>
        </p:spPr>
        <p:txBody>
          <a:bodyPr/>
          <a:lstStyle/>
          <a:p>
            <a:r>
              <a:rPr lang="en-US"/>
              <a:t>Click icon to add picture</a:t>
            </a:r>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8" name="Title 1">
            <a:extLst>
              <a:ext uri="{FF2B5EF4-FFF2-40B4-BE49-F238E27FC236}">
                <a16:creationId xmlns:a16="http://schemas.microsoft.com/office/drawing/2014/main" id="{C8D2DB85-155E-44BE-9D7E-C32DAF17FC14}"/>
              </a:ext>
            </a:extLst>
          </p:cNvPr>
          <p:cNvSpPr>
            <a:spLocks noGrp="1"/>
          </p:cNvSpPr>
          <p:nvPr>
            <p:ph type="title"/>
          </p:nvPr>
        </p:nvSpPr>
        <p:spPr>
          <a:xfrm>
            <a:off x="207975" y="180000"/>
            <a:ext cx="5877811" cy="860400"/>
          </a:xfrm>
        </p:spPr>
        <p:txBody>
          <a:bodyPr/>
          <a:lstStyle>
            <a:lvl1pPr>
              <a:defRPr>
                <a:solidFill>
                  <a:srgbClr val="000000"/>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192515A2-3978-4917-93DD-29FC7D9E3E07}"/>
              </a:ext>
            </a:extLst>
          </p:cNvPr>
          <p:cNvSpPr>
            <a:spLocks noGrp="1"/>
          </p:cNvSpPr>
          <p:nvPr>
            <p:ph type="body" sz="half" idx="2"/>
          </p:nvPr>
        </p:nvSpPr>
        <p:spPr>
          <a:xfrm>
            <a:off x="202571"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4448723"/>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Objectiv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2CCD5D-FDAD-42BA-8ED5-1D86F6D10365}"/>
              </a:ext>
            </a:extLst>
          </p:cNvPr>
          <p:cNvSpPr/>
          <p:nvPr userDrawn="1"/>
        </p:nvSpPr>
        <p:spPr bwMode="auto">
          <a:xfrm>
            <a:off x="0" y="0"/>
            <a:ext cx="3047206" cy="6858000"/>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marL="0" marR="0" indent="0" algn="l" defTabSz="1218895" rtl="0" eaLnBrk="1" fontAlgn="base" latinLnBrk="0" hangingPunct="1">
              <a:lnSpc>
                <a:spcPct val="90000"/>
              </a:lnSpc>
              <a:spcBef>
                <a:spcPct val="0"/>
              </a:spcBef>
              <a:spcAft>
                <a:spcPct val="0"/>
              </a:spcAft>
              <a:buClrTx/>
              <a:buSzTx/>
              <a:buFontTx/>
              <a:buNone/>
              <a:tabLst/>
            </a:pPr>
            <a:endParaRPr kumimoji="0" lang="en-US" sz="1866" b="0" i="0" u="none" strike="noStrike" cap="none" normalizeH="0" baseline="0" dirty="0">
              <a:ln>
                <a:noFill/>
              </a:ln>
              <a:solidFill>
                <a:schemeClr val="bg1"/>
              </a:solidFill>
              <a:effectLst/>
              <a:latin typeface="IBM Plex Sans" panose="020B0503050203000203" pitchFamily="34" charset="0"/>
            </a:endParaRPr>
          </a:p>
        </p:txBody>
      </p:sp>
      <p:sp>
        <p:nvSpPr>
          <p:cNvPr id="2" name="Title 1"/>
          <p:cNvSpPr>
            <a:spLocks noGrp="1"/>
          </p:cNvSpPr>
          <p:nvPr>
            <p:ph type="title"/>
          </p:nvPr>
        </p:nvSpPr>
        <p:spPr>
          <a:xfrm>
            <a:off x="100800" y="352800"/>
            <a:ext cx="2840400" cy="6328800"/>
          </a:xfrm>
          <a:noFill/>
        </p:spPr>
        <p:txBody>
          <a:bodyPr anchor="t" anchorCtr="0"/>
          <a:lstStyle>
            <a:lvl1pPr>
              <a:defRPr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204000" y="352800"/>
            <a:ext cx="8506800" cy="63288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595694724"/>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urse Titl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5" name="Picture 1" hidden="1"/>
          <p:cNvPicPr>
            <a:picLocks noChangeAspect="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a:off x="11373790" y="557212"/>
            <a:ext cx="51435" cy="8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hidden="1"/>
          <p:cNvPicPr>
            <a:picLocks noChangeAspect="1" noChangeArrowheads="1"/>
          </p:cNvPicPr>
          <p:nvPr userDrawn="1"/>
        </p:nvPicPr>
        <p:blipFill>
          <a:blip r:embed="rId4" cstate="screen">
            <a:alphaModFix amt="0"/>
            <a:extLst>
              <a:ext uri="{28A0092B-C50C-407E-A947-70E740481C1C}">
                <a14:useLocalDpi xmlns:a14="http://schemas.microsoft.com/office/drawing/2010/main" val="0"/>
              </a:ext>
            </a:extLst>
          </a:blip>
          <a:srcRect/>
          <a:stretch>
            <a:fillRect/>
          </a:stretch>
        </p:blipFill>
        <p:spPr bwMode="auto">
          <a:xfrm>
            <a:off x="11576937" y="708025"/>
            <a:ext cx="35243" cy="3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spect="1" noChangeArrowheads="1"/>
          </p:cNvSpPr>
          <p:nvPr/>
        </p:nvSpPr>
        <p:spPr bwMode="gray">
          <a:xfrm>
            <a:off x="11576003" y="187753"/>
            <a:ext cx="54831" cy="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Arial" panose="020B0604020202020204" pitchFamily="34" charset="0"/>
                <a:ea typeface="Verdana" panose="020B0604030504040204" pitchFamily="34" charset="0"/>
                <a:cs typeface="Arial" panose="020B0604020202020204" pitchFamily="34" charset="0"/>
              </a:rPr>
            </a:br>
            <a:r>
              <a:rPr lang="en-US" sz="1000" dirty="0">
                <a:ln>
                  <a:noFill/>
                </a:ln>
                <a:no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461618" y="747744"/>
            <a:ext cx="54850" cy="636"/>
          </a:xfrm>
          <a:ln>
            <a:noFill/>
          </a:ln>
        </p:spPr>
        <p:txBody>
          <a:bodyPr>
            <a:noAutofit/>
          </a:bodyPr>
          <a:lstStyle>
            <a:lvl1pPr algn="ctr">
              <a:defRPr sz="1000">
                <a:ln>
                  <a:noFill/>
                </a:ln>
                <a:noFill/>
                <a:latin typeface="Arial" panose="020B0604020202020204" pitchFamily="34" charset="0"/>
                <a:cs typeface="Arial" panose="020B0604020202020204" pitchFamily="34" charset="0"/>
              </a:defRPr>
            </a:lvl1pPr>
          </a:lstStyle>
          <a:p>
            <a:pPr>
              <a:defRPr/>
            </a:pPr>
            <a:r>
              <a:rPr lang="en-US"/>
              <a:t>© Copyright IBM Corporation 2018, 2022</a:t>
            </a:r>
            <a:endParaRPr lang="en-US" dirty="0"/>
          </a:p>
        </p:txBody>
      </p:sp>
      <p:sp>
        <p:nvSpPr>
          <p:cNvPr id="11" name="Rectangle 20"/>
          <p:cNvSpPr>
            <a:spLocks noGrp="1" noChangeArrowheads="1"/>
          </p:cNvSpPr>
          <p:nvPr>
            <p:ph type="ctrTitle" hasCustomPrompt="1"/>
          </p:nvPr>
        </p:nvSpPr>
        <p:spPr bwMode="auto">
          <a:xfrm>
            <a:off x="381600" y="360000"/>
            <a:ext cx="9216000" cy="40068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0" rIns="0" bIns="0" numCol="1" anchor="t" anchorCtr="0" compatLnSpc="1">
            <a:prstTxWarp prst="textNoShape">
              <a:avLst/>
            </a:prstTxWarp>
          </a:bodyPr>
          <a:lstStyle>
            <a:lvl1pPr>
              <a:defRPr lang="en-US" sz="4800" noProof="0" dirty="0">
                <a:solidFill>
                  <a:srgbClr val="FFFFFF"/>
                </a:solidFill>
              </a:defRPr>
            </a:lvl1pPr>
          </a:lstStyle>
          <a:p>
            <a:pPr lvl="0"/>
            <a:r>
              <a:rPr lang="en-US" noProof="0" dirty="0"/>
              <a:t>Course title</a:t>
            </a:r>
          </a:p>
        </p:txBody>
      </p:sp>
      <p:pic>
        <p:nvPicPr>
          <p:cNvPr id="14" name="Picture 6" descr="C:\!!Templates\Cross-brand_Ppt_template\!!Masthead_Final-1d.png" hidden="1"/>
          <p:cNvPicPr>
            <a:picLocks noChangeAspect="1" noChangeArrowheads="1"/>
          </p:cNvPicPr>
          <p:nvPr userDrawn="1"/>
        </p:nvPicPr>
        <p:blipFill>
          <a:blip r:embed="rId5">
            <a:alphaModFix amt="0"/>
            <a:extLst>
              <a:ext uri="{28A0092B-C50C-407E-A947-70E740481C1C}">
                <a14:useLocalDpi xmlns:a14="http://schemas.microsoft.com/office/drawing/2010/main" val="0"/>
              </a:ext>
            </a:extLst>
          </a:blip>
          <a:srcRect/>
          <a:stretch>
            <a:fillRect/>
          </a:stretch>
        </p:blipFill>
        <p:spPr bwMode="auto">
          <a:xfrm>
            <a:off x="11427707" y="187753"/>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2"/>
          <p:cNvSpPr>
            <a:spLocks noGrp="1"/>
          </p:cNvSpPr>
          <p:nvPr>
            <p:ph type="body" sz="quarter" idx="11" hasCustomPrompt="1"/>
          </p:nvPr>
        </p:nvSpPr>
        <p:spPr>
          <a:xfrm>
            <a:off x="381600" y="4377600"/>
            <a:ext cx="57132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solidFill>
                  <a:srgbClr val="FFFFFF"/>
                </a:solidFill>
              </a:defRPr>
            </a:lvl1pPr>
          </a:lstStyle>
          <a:p>
            <a:pPr marL="0" lvl="0" indent="0">
              <a:buNone/>
            </a:pPr>
            <a:r>
              <a:rPr lang="en-US" dirty="0"/>
              <a:t>Course subtitle (delete this text if no subtitle exists) </a:t>
            </a:r>
          </a:p>
        </p:txBody>
      </p:sp>
      <p:sp>
        <p:nvSpPr>
          <p:cNvPr id="10" name="Footer Placeholder">
            <a:extLst>
              <a:ext uri="{FF2B5EF4-FFF2-40B4-BE49-F238E27FC236}">
                <a16:creationId xmlns:a16="http://schemas.microsoft.com/office/drawing/2014/main" id="{DDB5C2D6-CE27-4AAE-8018-61825B856DF1}"/>
              </a:ext>
            </a:extLst>
          </p:cNvPr>
          <p:cNvSpPr txBox="1">
            <a:spLocks/>
          </p:cNvSpPr>
          <p:nvPr userDrawn="1"/>
        </p:nvSpPr>
        <p:spPr bwMode="gray">
          <a:xfrm>
            <a:off x="488421" y="6224256"/>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pic>
        <p:nvPicPr>
          <p:cNvPr id="12" name="Picture" descr="IBM 8-bar logo">
            <a:extLst>
              <a:ext uri="{FF2B5EF4-FFF2-40B4-BE49-F238E27FC236}">
                <a16:creationId xmlns:a16="http://schemas.microsoft.com/office/drawing/2014/main" id="{979C99C0-AECA-4075-89EC-9B1819365F37}"/>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10974093" y="6268008"/>
            <a:ext cx="726311" cy="288222"/>
          </a:xfrm>
          <a:prstGeom prst="rect">
            <a:avLst/>
          </a:prstGeom>
        </p:spPr>
      </p:pic>
    </p:spTree>
    <p:extLst>
      <p:ext uri="{BB962C8B-B14F-4D97-AF65-F5344CB8AC3E}">
        <p14:creationId xmlns:p14="http://schemas.microsoft.com/office/powerpoint/2010/main" val="2108639633"/>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0" name="Picture 3" descr="C:\!!Templates\Cross-brand_Ppt_template\Diagonal45Feath35.png" hidden="1"/>
          <p:cNvPicPr>
            <a:picLocks noChangeAspect="1" noChangeArrowheads="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flipV="1">
            <a:off x="11770298" y="901186"/>
            <a:ext cx="115253" cy="17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rrowheads="1"/>
          </p:cNvSpPr>
          <p:nvPr/>
        </p:nvSpPr>
        <p:spPr bwMode="gray">
          <a:xfrm>
            <a:off x="11733371" y="352546"/>
            <a:ext cx="121888" cy="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mn-lt"/>
                <a:ea typeface="Verdana" panose="020B0604030504040204" pitchFamily="34" charset="0"/>
                <a:cs typeface="Verdana" panose="020B0604030504040204" pitchFamily="34" charset="0"/>
              </a:rPr>
            </a:br>
            <a:r>
              <a:rPr lang="en-US" sz="1000" dirty="0">
                <a:ln>
                  <a:noFill/>
                </a:ln>
                <a:no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733372" y="385884"/>
            <a:ext cx="73853" cy="856"/>
          </a:xfrm>
        </p:spPr>
        <p:txBody>
          <a:bodyPr>
            <a:noAutofit/>
          </a:bodyPr>
          <a:lstStyle>
            <a:lvl1pPr algn="ctr">
              <a:defRPr sz="1000">
                <a:ln>
                  <a:noFill/>
                </a:ln>
                <a:noFill/>
                <a:latin typeface="+mn-lt"/>
              </a:defRPr>
            </a:lvl1pPr>
          </a:lstStyle>
          <a:p>
            <a:pPr>
              <a:defRPr/>
            </a:pPr>
            <a:r>
              <a:rPr lang="en-US"/>
              <a:t>© Copyright IBM Corporation 2018, 2022</a:t>
            </a:r>
            <a:endParaRPr lang="en-US" dirty="0"/>
          </a:p>
        </p:txBody>
      </p:sp>
      <p:sp>
        <p:nvSpPr>
          <p:cNvPr id="11" name="Rectangle 20"/>
          <p:cNvSpPr>
            <a:spLocks noGrp="1" noChangeArrowheads="1"/>
          </p:cNvSpPr>
          <p:nvPr>
            <p:ph type="ctrTitle"/>
          </p:nvPr>
        </p:nvSpPr>
        <p:spPr bwMode="auto">
          <a:xfrm>
            <a:off x="381600" y="608400"/>
            <a:ext cx="9216000" cy="37692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30724" rIns="61448" bIns="30724" numCol="1" anchor="t" anchorCtr="0" compatLnSpc="1">
            <a:prstTxWarp prst="textNoShape">
              <a:avLst/>
            </a:prstTxWarp>
          </a:bodyPr>
          <a:lstStyle>
            <a:lvl1pPr>
              <a:defRPr lang="en-US" sz="4800" noProof="0" dirty="0"/>
            </a:lvl1pPr>
          </a:lstStyle>
          <a:p>
            <a:pPr lvl="0"/>
            <a:r>
              <a:rPr lang="en-US" noProof="0" dirty="0"/>
              <a:t>Unit title</a:t>
            </a:r>
          </a:p>
        </p:txBody>
      </p:sp>
      <p:pic>
        <p:nvPicPr>
          <p:cNvPr id="12" name="Picture 6" descr="C:\!!Templates\Cross-brand_Ppt_template\!!Masthead_Final-1d.png" hidden="1"/>
          <p:cNvPicPr>
            <a:picLocks noChangeAspect="1" noChangeArrowheads="1"/>
          </p:cNvPicPr>
          <p:nvPr userDrawn="1"/>
        </p:nvPicPr>
        <p:blipFill>
          <a:blip r:embed="rId4">
            <a:alphaModFix amt="0"/>
            <a:extLst>
              <a:ext uri="{28A0092B-C50C-407E-A947-70E740481C1C}">
                <a14:useLocalDpi xmlns:a14="http://schemas.microsoft.com/office/drawing/2010/main" val="0"/>
              </a:ext>
            </a:extLst>
          </a:blip>
          <a:srcRect/>
          <a:stretch>
            <a:fillRect/>
          </a:stretch>
        </p:blipFill>
        <p:spPr bwMode="auto">
          <a:xfrm>
            <a:off x="11772820" y="68142"/>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1" hasCustomPrompt="1"/>
          </p:nvPr>
        </p:nvSpPr>
        <p:spPr>
          <a:xfrm>
            <a:off x="381600" y="4377600"/>
            <a:ext cx="75816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ln>
                  <a:noFill/>
                </a:ln>
                <a:solidFill>
                  <a:schemeClr val="tx1"/>
                </a:solidFill>
              </a:defRPr>
            </a:lvl1pPr>
          </a:lstStyle>
          <a:p>
            <a:pPr marL="0" lvl="0" indent="0">
              <a:buNone/>
            </a:pPr>
            <a:r>
              <a:rPr lang="en-US" dirty="0"/>
              <a:t>Click to add subtitle</a:t>
            </a:r>
          </a:p>
        </p:txBody>
      </p:sp>
      <p:pic>
        <p:nvPicPr>
          <p:cNvPr id="9" name="Picture">
            <a:extLst>
              <a:ext uri="{FF2B5EF4-FFF2-40B4-BE49-F238E27FC236}">
                <a16:creationId xmlns:a16="http://schemas.microsoft.com/office/drawing/2014/main" id="{484CBBEC-8DAD-47EE-ABCA-9B990278173C}"/>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972800" y="6267600"/>
            <a:ext cx="695271" cy="277477"/>
          </a:xfrm>
          <a:prstGeom prst="rect">
            <a:avLst/>
          </a:prstGeom>
        </p:spPr>
      </p:pic>
      <p:sp>
        <p:nvSpPr>
          <p:cNvPr id="13" name="Footer Placeholder">
            <a:extLst>
              <a:ext uri="{FF2B5EF4-FFF2-40B4-BE49-F238E27FC236}">
                <a16:creationId xmlns:a16="http://schemas.microsoft.com/office/drawing/2014/main" id="{EB55F085-3B43-458B-A6FF-9A2A16CEDB9C}"/>
              </a:ext>
            </a:extLst>
          </p:cNvPr>
          <p:cNvSpPr txBox="1">
            <a:spLocks/>
          </p:cNvSpPr>
          <p:nvPr userDrawn="1"/>
        </p:nvSpPr>
        <p:spPr bwMode="gray">
          <a:xfrm>
            <a:off x="489600" y="6224400"/>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spTree>
    <p:extLst>
      <p:ext uri="{BB962C8B-B14F-4D97-AF65-F5344CB8AC3E}">
        <p14:creationId xmlns:p14="http://schemas.microsoft.com/office/powerpoint/2010/main" val="398103148"/>
      </p:ext>
    </p:extLst>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Objectiv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2CCD5D-FDAD-42BA-8ED5-1D86F6D10365}"/>
              </a:ext>
            </a:extLst>
          </p:cNvPr>
          <p:cNvSpPr/>
          <p:nvPr userDrawn="1"/>
        </p:nvSpPr>
        <p:spPr bwMode="auto">
          <a:xfrm>
            <a:off x="0" y="0"/>
            <a:ext cx="3047206" cy="6858000"/>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marL="0" marR="0" indent="0" algn="l" defTabSz="1218895" rtl="0" eaLnBrk="1" fontAlgn="base" latinLnBrk="0" hangingPunct="1">
              <a:lnSpc>
                <a:spcPct val="90000"/>
              </a:lnSpc>
              <a:spcBef>
                <a:spcPct val="0"/>
              </a:spcBef>
              <a:spcAft>
                <a:spcPct val="0"/>
              </a:spcAft>
              <a:buClrTx/>
              <a:buSzTx/>
              <a:buFontTx/>
              <a:buNone/>
              <a:tabLst/>
            </a:pPr>
            <a:endParaRPr kumimoji="0" lang="en-US" sz="1866" b="0" i="0" u="none" strike="noStrike" cap="none" normalizeH="0" baseline="0" dirty="0">
              <a:ln>
                <a:noFill/>
              </a:ln>
              <a:solidFill>
                <a:schemeClr val="bg1"/>
              </a:solidFill>
              <a:effectLst/>
              <a:latin typeface="IBM Plex Sans" panose="020B0503050203000203" pitchFamily="34" charset="0"/>
            </a:endParaRPr>
          </a:p>
        </p:txBody>
      </p:sp>
      <p:sp>
        <p:nvSpPr>
          <p:cNvPr id="2" name="Title 1"/>
          <p:cNvSpPr>
            <a:spLocks noGrp="1"/>
          </p:cNvSpPr>
          <p:nvPr>
            <p:ph type="title"/>
          </p:nvPr>
        </p:nvSpPr>
        <p:spPr>
          <a:xfrm>
            <a:off x="100800" y="352800"/>
            <a:ext cx="2840400" cy="6328800"/>
          </a:xfrm>
          <a:noFill/>
        </p:spPr>
        <p:txBody>
          <a:bodyPr anchor="t" anchorCtr="0"/>
          <a:lstStyle>
            <a:lvl1pPr>
              <a:defRPr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204000" y="352800"/>
            <a:ext cx="8506800" cy="63288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89962375"/>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opic Title">
    <p:spTree>
      <p:nvGrpSpPr>
        <p:cNvPr id="1" name=""/>
        <p:cNvGrpSpPr/>
        <p:nvPr/>
      </p:nvGrpSpPr>
      <p:grpSpPr>
        <a:xfrm>
          <a:off x="0" y="0"/>
          <a:ext cx="0" cy="0"/>
          <a:chOff x="0" y="0"/>
          <a:chExt cx="0" cy="0"/>
        </a:xfrm>
      </p:grpSpPr>
      <p:pic>
        <p:nvPicPr>
          <p:cNvPr id="9" name="Picture 8" descr="A picture containing sitting, brush&#10;&#10;Description automatically generated">
            <a:extLst>
              <a:ext uri="{FF2B5EF4-FFF2-40B4-BE49-F238E27FC236}">
                <a16:creationId xmlns:a16="http://schemas.microsoft.com/office/drawing/2014/main" id="{27109886-DE7A-4EA1-BCF3-F43B474E73B5}"/>
              </a:ext>
            </a:extLst>
          </p:cNvPr>
          <p:cNvPicPr>
            <a:picLocks noChangeAspect="1"/>
          </p:cNvPicPr>
          <p:nvPr userDrawn="1"/>
        </p:nvPicPr>
        <p:blipFill rotWithShape="1">
          <a:blip r:embed="rId2" cstate="screen">
            <a:alphaModFix/>
            <a:extLst>
              <a:ext uri="{28A0092B-C50C-407E-A947-70E740481C1C}">
                <a14:useLocalDpi xmlns:a14="http://schemas.microsoft.com/office/drawing/2010/main" val="0"/>
              </a:ext>
            </a:extLst>
          </a:blip>
          <a:srcRect/>
          <a:stretch/>
        </p:blipFill>
        <p:spPr>
          <a:xfrm>
            <a:off x="0" y="0"/>
            <a:ext cx="6094412" cy="6858000"/>
          </a:xfrm>
          <a:prstGeom prst="rect">
            <a:avLst/>
          </a:prstGeom>
        </p:spPr>
      </p:pic>
      <p:pic>
        <p:nvPicPr>
          <p:cNvPr id="1029" name="Picture 5" descr="C:\!!Templates\Cross-brand_Ppt_template\Topic_diagonals_footer-room.png"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23863"/>
            <a:ext cx="5484971"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6361200" y="630000"/>
            <a:ext cx="5544000" cy="4713525"/>
          </a:xfrm>
          <a:noFill/>
          <a:ln>
            <a:noFill/>
          </a:ln>
          <a:effectLst/>
        </p:spPr>
        <p:txBody>
          <a:bodyPr vert="horz" wrap="square" lIns="91440" tIns="0" rIns="0" bIns="0" numCol="1" anchor="t" anchorCtr="0" compatLnSpc="1">
            <a:prstTxWarp prst="textNoShape">
              <a:avLst/>
            </a:prstTxWarp>
          </a:bodyPr>
          <a:lstStyle>
            <a:lvl1pPr>
              <a:defRPr lang="en-US" sz="4800" noProof="0" dirty="0">
                <a:latin typeface="IBM Plex Sans ExtraLight" panose="020B0303050203000203" pitchFamily="34" charset="0"/>
              </a:defRPr>
            </a:lvl1pPr>
          </a:lstStyle>
          <a:p>
            <a:pPr lvl="0"/>
            <a:r>
              <a:rPr lang="en-US" noProof="0" dirty="0"/>
              <a:t>Topic/lesson title</a:t>
            </a:r>
          </a:p>
        </p:txBody>
      </p:sp>
      <p:sp>
        <p:nvSpPr>
          <p:cNvPr id="12" name="Rectangle 10" hidden="1"/>
          <p:cNvSpPr>
            <a:spLocks noGrp="1" noChangeArrowheads="1"/>
          </p:cNvSpPr>
          <p:nvPr>
            <p:ph type="sldNum" sz="quarter" idx="10"/>
          </p:nvPr>
        </p:nvSpPr>
        <p:spPr>
          <a:xfrm>
            <a:off x="5573848" y="6638544"/>
            <a:ext cx="1102497"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hidden="1"/>
          <p:cNvSpPr>
            <a:spLocks noGrp="1" noChangeArrowheads="1"/>
          </p:cNvSpPr>
          <p:nvPr>
            <p:ph type="ftr" sz="quarter" idx="11"/>
          </p:nvPr>
        </p:nvSpPr>
        <p:spPr>
          <a:xfrm>
            <a:off x="6964137" y="6638544"/>
            <a:ext cx="5065980" cy="165600"/>
          </a:xfrm>
          <a:ln/>
        </p:spPr>
        <p:txBody>
          <a:bodyPr/>
          <a:lstStyle>
            <a:lvl1pPr>
              <a:defRPr/>
            </a:lvl1pPr>
          </a:lstStyle>
          <a:p>
            <a:pPr>
              <a:defRPr/>
            </a:pPr>
            <a:r>
              <a:rPr lang="en-US"/>
              <a:t>© Copyright IBM Corporation 2018, 2022</a:t>
            </a:r>
            <a:endParaRPr lang="en-US" dirty="0"/>
          </a:p>
        </p:txBody>
      </p:sp>
      <p:pic>
        <p:nvPicPr>
          <p:cNvPr id="8" name="Picture 6" descr="C:\!!Templates\Cross-brand_Ppt_template\!!Masthead_Final-1d.png" hidden="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
            <a:ext cx="121888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2" hasCustomPrompt="1"/>
          </p:nvPr>
        </p:nvSpPr>
        <p:spPr>
          <a:xfrm>
            <a:off x="6361200" y="5476875"/>
            <a:ext cx="5544000" cy="990599"/>
          </a:xfrm>
        </p:spPr>
        <p:txBody>
          <a:bodyPr/>
          <a:lstStyle>
            <a:lvl1pPr marL="0" indent="0">
              <a:buNone/>
              <a:defRPr sz="2000" b="1">
                <a:latin typeface="IBM Plex Sans ExtraLight" panose="020B0303050203000203" pitchFamily="34" charset="0"/>
              </a:defRPr>
            </a:lvl1pPr>
            <a:lvl2pPr marL="284400" indent="0">
              <a:buNone/>
              <a:defRPr/>
            </a:lvl2pPr>
          </a:lstStyle>
          <a:p>
            <a:pPr lvl="0"/>
            <a:r>
              <a:rPr lang="en-US" dirty="0"/>
              <a:t>Click to add subtitle</a:t>
            </a:r>
          </a:p>
        </p:txBody>
      </p:sp>
    </p:spTree>
    <p:extLst>
      <p:ext uri="{BB962C8B-B14F-4D97-AF65-F5344CB8AC3E}">
        <p14:creationId xmlns:p14="http://schemas.microsoft.com/office/powerpoint/2010/main" val="2521947561"/>
      </p:ext>
    </p:extLst>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F2D6CF-49ED-4C32-B6EE-189F69C4CC85}"/>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noFill/>
        </p:spPr>
        <p:txBody>
          <a:bodyPr/>
          <a:lstStyle/>
          <a:p>
            <a:r>
              <a:rPr lang="en-US"/>
              <a:t>Click to edit Master title style</a:t>
            </a:r>
            <a:endParaRPr lang="en-US" dirty="0"/>
          </a:p>
        </p:txBody>
      </p:sp>
      <p:sp>
        <p:nvSpPr>
          <p:cNvPr id="3" name="Content Placeholder 2"/>
          <p:cNvSpPr>
            <a:spLocks noGrp="1"/>
          </p:cNvSpPr>
          <p:nvPr>
            <p:ph idx="1"/>
          </p:nvPr>
        </p:nvSpPr>
        <p:spPr>
          <a:xfrm>
            <a:off x="208800" y="1164168"/>
            <a:ext cx="11641455" cy="5513832"/>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573111348"/>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EC8CDA-17C1-4A34-B5FF-238AEC851353}"/>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87059922"/>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_Plai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9E4432-0B6D-49A0-AD94-012C403D69F8}"/>
              </a:ext>
            </a:extLst>
          </p:cNvPr>
          <p:cNvSpPr/>
          <p:nvPr userDrawn="1"/>
        </p:nvSpPr>
        <p:spPr bwMode="auto">
          <a:xfrm>
            <a:off x="0" y="0"/>
            <a:ext cx="12188825" cy="1126024"/>
          </a:xfrm>
          <a:prstGeom prst="rect">
            <a:avLst/>
          </a:prstGeom>
          <a:solidFill>
            <a:schemeClr val="accent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bg1"/>
              </a:solidFill>
              <a:effectLst/>
              <a:latin typeface="Arial" panose="020B0604020202020204" pitchFamily="34" charset="0"/>
            </a:endParaRPr>
          </a:p>
        </p:txBody>
      </p:sp>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6" name="Title 5">
            <a:extLst>
              <a:ext uri="{FF2B5EF4-FFF2-40B4-BE49-F238E27FC236}">
                <a16:creationId xmlns:a16="http://schemas.microsoft.com/office/drawing/2014/main" id="{71E35613-D702-448C-AA5F-CFD5562487FF}"/>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7698525"/>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Numbered_Plai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FA1627-F56F-49D6-84A9-6D0F7465792F}"/>
              </a:ext>
            </a:extLst>
          </p:cNvPr>
          <p:cNvSpPr/>
          <p:nvPr userDrawn="1"/>
        </p:nvSpPr>
        <p:spPr bwMode="auto">
          <a:xfrm>
            <a:off x="0" y="0"/>
            <a:ext cx="12188825" cy="1126024"/>
          </a:xfrm>
          <a:prstGeom prst="rect">
            <a:avLst/>
          </a:prstGeom>
          <a:solidFill>
            <a:schemeClr val="accent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bg1"/>
              </a:solidFill>
              <a:effectLst/>
              <a:latin typeface="Arial" panose="020B0604020202020204" pitchFamily="34" charset="0"/>
            </a:endParaRPr>
          </a:p>
        </p:txBody>
      </p:sp>
      <p:sp>
        <p:nvSpPr>
          <p:cNvPr id="2" name="Title 1"/>
          <p:cNvSpPr>
            <a:spLocks noGrp="1"/>
          </p:cNvSpPr>
          <p:nvPr>
            <p:ph type="title"/>
          </p:nvPr>
        </p:nvSpPr>
        <p:spPr>
          <a:solidFill>
            <a:schemeClr val="accent2"/>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278238244"/>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Only_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5" name="Text Placeholder 2">
            <a:extLst>
              <a:ext uri="{FF2B5EF4-FFF2-40B4-BE49-F238E27FC236}">
                <a16:creationId xmlns:a16="http://schemas.microsoft.com/office/drawing/2014/main" id="{4D343E60-7541-4DA2-8C3B-0C1688F47905}"/>
              </a:ext>
            </a:extLst>
          </p:cNvPr>
          <p:cNvSpPr>
            <a:spLocks noGrp="1"/>
          </p:cNvSpPr>
          <p:nvPr>
            <p:ph type="body" sz="quarter" idx="12" hasCustomPrompt="1"/>
          </p:nvPr>
        </p:nvSpPr>
        <p:spPr>
          <a:xfrm>
            <a:off x="1" y="3429000"/>
            <a:ext cx="3390899" cy="3429000"/>
          </a:xfrm>
          <a:solidFill>
            <a:srgbClr val="D0B0FF"/>
          </a:solidFill>
        </p:spPr>
        <p:txBody>
          <a:bodyPr lIns="320040" tIns="91440" rIns="182880"/>
          <a:lstStyle>
            <a:lvl1pPr marL="0" indent="0">
              <a:buNone/>
              <a:defRPr>
                <a:solidFill>
                  <a:sysClr val="windowText" lastClr="000000"/>
                </a:solidFill>
              </a:defRPr>
            </a:lvl1pPr>
          </a:lstStyle>
          <a:p>
            <a:r>
              <a:rPr lang="en-US" dirty="0"/>
              <a:t>Callout content</a:t>
            </a:r>
          </a:p>
        </p:txBody>
      </p:sp>
    </p:spTree>
    <p:extLst>
      <p:ext uri="{BB962C8B-B14F-4D97-AF65-F5344CB8AC3E}">
        <p14:creationId xmlns:p14="http://schemas.microsoft.com/office/powerpoint/2010/main" val="2227934519"/>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Exercise Title">
    <p:spTree>
      <p:nvGrpSpPr>
        <p:cNvPr id="1" name=""/>
        <p:cNvGrpSpPr/>
        <p:nvPr/>
      </p:nvGrpSpPr>
      <p:grpSpPr>
        <a:xfrm>
          <a:off x="0" y="0"/>
          <a:ext cx="0" cy="0"/>
          <a:chOff x="0" y="0"/>
          <a:chExt cx="0" cy="0"/>
        </a:xfrm>
      </p:grpSpPr>
      <p:pic>
        <p:nvPicPr>
          <p:cNvPr id="5" name="Picture Placeholder 7" descr="A person standing in front of a computer&#10;&#10;Description automatically generated">
            <a:extLst>
              <a:ext uri="{FF2B5EF4-FFF2-40B4-BE49-F238E27FC236}">
                <a16:creationId xmlns:a16="http://schemas.microsoft.com/office/drawing/2014/main" id="{44400EE8-F52E-413D-B924-EE1519EF95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82233"/>
            <a:ext cx="12188825" cy="5478082"/>
          </a:xfrm>
          <a:prstGeom prst="rect">
            <a:avLst/>
          </a:prstGeom>
        </p:spPr>
      </p:pic>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Footer Placeholder 3">
            <a:extLst>
              <a:ext uri="{FF2B5EF4-FFF2-40B4-BE49-F238E27FC236}">
                <a16:creationId xmlns:a16="http://schemas.microsoft.com/office/drawing/2014/main" id="{9CDD206D-6206-422A-8023-6496892D1C4C}"/>
              </a:ext>
            </a:extLst>
          </p:cNvPr>
          <p:cNvSpPr>
            <a:spLocks noGrp="1"/>
          </p:cNvSpPr>
          <p:nvPr>
            <p:ph type="ftr" sz="quarter" idx="11"/>
          </p:nvPr>
        </p:nvSpPr>
        <p:spPr/>
        <p:txBody>
          <a:bodyPr/>
          <a:lstStyle>
            <a:lvl1pPr>
              <a:defRPr>
                <a:noFill/>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993964113"/>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opic Title">
    <p:spTree>
      <p:nvGrpSpPr>
        <p:cNvPr id="1" name=""/>
        <p:cNvGrpSpPr/>
        <p:nvPr/>
      </p:nvGrpSpPr>
      <p:grpSpPr>
        <a:xfrm>
          <a:off x="0" y="0"/>
          <a:ext cx="0" cy="0"/>
          <a:chOff x="0" y="0"/>
          <a:chExt cx="0" cy="0"/>
        </a:xfrm>
      </p:grpSpPr>
      <p:pic>
        <p:nvPicPr>
          <p:cNvPr id="9" name="Picture 8" descr="A picture containing sitting, brush&#10;&#10;Description automatically generated">
            <a:extLst>
              <a:ext uri="{FF2B5EF4-FFF2-40B4-BE49-F238E27FC236}">
                <a16:creationId xmlns:a16="http://schemas.microsoft.com/office/drawing/2014/main" id="{27109886-DE7A-4EA1-BCF3-F43B474E73B5}"/>
              </a:ext>
            </a:extLst>
          </p:cNvPr>
          <p:cNvPicPr>
            <a:picLocks noChangeAspect="1"/>
          </p:cNvPicPr>
          <p:nvPr userDrawn="1"/>
        </p:nvPicPr>
        <p:blipFill rotWithShape="1">
          <a:blip r:embed="rId2" cstate="screen">
            <a:alphaModFix/>
            <a:extLst>
              <a:ext uri="{28A0092B-C50C-407E-A947-70E740481C1C}">
                <a14:useLocalDpi xmlns:a14="http://schemas.microsoft.com/office/drawing/2010/main" val="0"/>
              </a:ext>
            </a:extLst>
          </a:blip>
          <a:srcRect/>
          <a:stretch/>
        </p:blipFill>
        <p:spPr>
          <a:xfrm>
            <a:off x="0" y="0"/>
            <a:ext cx="6094412" cy="6858000"/>
          </a:xfrm>
          <a:prstGeom prst="rect">
            <a:avLst/>
          </a:prstGeom>
        </p:spPr>
      </p:pic>
      <p:pic>
        <p:nvPicPr>
          <p:cNvPr id="1029" name="Picture 5" descr="C:\!!Templates\Cross-brand_Ppt_template\Topic_diagonals_footer-room.png"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23863"/>
            <a:ext cx="5484971"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6361200" y="630000"/>
            <a:ext cx="5544000" cy="4713525"/>
          </a:xfrm>
          <a:noFill/>
          <a:ln>
            <a:noFill/>
          </a:ln>
          <a:effectLst/>
        </p:spPr>
        <p:txBody>
          <a:bodyPr vert="horz" wrap="square" lIns="91440" tIns="0" rIns="0" bIns="0" numCol="1" anchor="t" anchorCtr="0" compatLnSpc="1">
            <a:prstTxWarp prst="textNoShape">
              <a:avLst/>
            </a:prstTxWarp>
          </a:bodyPr>
          <a:lstStyle>
            <a:lvl1pPr>
              <a:defRPr lang="en-US" sz="4800" noProof="0" dirty="0">
                <a:latin typeface="IBM Plex Sans ExtraLight" panose="020B0303050203000203" pitchFamily="34" charset="0"/>
              </a:defRPr>
            </a:lvl1pPr>
          </a:lstStyle>
          <a:p>
            <a:pPr lvl="0"/>
            <a:r>
              <a:rPr lang="en-US" noProof="0" dirty="0"/>
              <a:t>Topic/lesson title</a:t>
            </a:r>
          </a:p>
        </p:txBody>
      </p:sp>
      <p:sp>
        <p:nvSpPr>
          <p:cNvPr id="12" name="Rectangle 10" hidden="1"/>
          <p:cNvSpPr>
            <a:spLocks noGrp="1" noChangeArrowheads="1"/>
          </p:cNvSpPr>
          <p:nvPr>
            <p:ph type="sldNum" sz="quarter" idx="10"/>
          </p:nvPr>
        </p:nvSpPr>
        <p:spPr>
          <a:xfrm>
            <a:off x="5573848" y="6638544"/>
            <a:ext cx="1102497"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4137" y="6638544"/>
            <a:ext cx="5065980" cy="165600"/>
          </a:xfrm>
          <a:ln/>
        </p:spPr>
        <p:txBody>
          <a:bodyPr/>
          <a:lstStyle>
            <a:lvl1pPr>
              <a:defRPr>
                <a:noFill/>
              </a:defRPr>
            </a:lvl1pPr>
          </a:lstStyle>
          <a:p>
            <a:pPr>
              <a:defRPr/>
            </a:pPr>
            <a:r>
              <a:rPr lang="en-US"/>
              <a:t>© Copyright IBM Corporation 2018, 2022</a:t>
            </a:r>
            <a:endParaRPr lang="en-US" dirty="0"/>
          </a:p>
        </p:txBody>
      </p:sp>
      <p:pic>
        <p:nvPicPr>
          <p:cNvPr id="8" name="Picture 6" descr="C:\!!Templates\Cross-brand_Ppt_template\!!Masthead_Final-1d.png" hidden="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
            <a:ext cx="121888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2" hasCustomPrompt="1"/>
          </p:nvPr>
        </p:nvSpPr>
        <p:spPr>
          <a:xfrm>
            <a:off x="6361200" y="5476875"/>
            <a:ext cx="5544000" cy="990599"/>
          </a:xfrm>
        </p:spPr>
        <p:txBody>
          <a:bodyPr/>
          <a:lstStyle>
            <a:lvl1pPr marL="0" indent="0">
              <a:buNone/>
              <a:defRPr sz="2000" b="1">
                <a:latin typeface="IBM Plex Sans ExtraLight" panose="020B0303050203000203" pitchFamily="34" charset="0"/>
              </a:defRPr>
            </a:lvl1pPr>
            <a:lvl2pPr marL="284400" indent="0">
              <a:buNone/>
              <a:defRPr/>
            </a:lvl2pPr>
          </a:lstStyle>
          <a:p>
            <a:pPr lvl="0"/>
            <a:r>
              <a:rPr lang="en-US" dirty="0"/>
              <a:t>Click to add subtitle</a:t>
            </a:r>
          </a:p>
        </p:txBody>
      </p:sp>
    </p:spTree>
    <p:extLst>
      <p:ext uri="{BB962C8B-B14F-4D97-AF65-F5344CB8AC3E}">
        <p14:creationId xmlns:p14="http://schemas.microsoft.com/office/powerpoint/2010/main" val="328799440"/>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Discussion">
    <p:spTree>
      <p:nvGrpSpPr>
        <p:cNvPr id="1" name=""/>
        <p:cNvGrpSpPr/>
        <p:nvPr/>
      </p:nvGrpSpPr>
      <p:grpSpPr>
        <a:xfrm>
          <a:off x="0" y="0"/>
          <a:ext cx="0" cy="0"/>
          <a:chOff x="0" y="0"/>
          <a:chExt cx="0" cy="0"/>
        </a:xfrm>
      </p:grpSpPr>
      <p:pic>
        <p:nvPicPr>
          <p:cNvPr id="6" name="Picture 5" descr="A picture containing indoor, person, table, kitchen&#10;&#10;Description automatically generated">
            <a:extLst>
              <a:ext uri="{FF2B5EF4-FFF2-40B4-BE49-F238E27FC236}">
                <a16:creationId xmlns:a16="http://schemas.microsoft.com/office/drawing/2014/main" id="{51230A2E-ADAC-435D-AF49-06A8AA79CB8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Title 1"/>
          <p:cNvSpPr>
            <a:spLocks noGrp="1"/>
          </p:cNvSpPr>
          <p:nvPr>
            <p:ph type="title"/>
          </p:nvPr>
        </p:nvSpPr>
        <p:spPr>
          <a:xfrm>
            <a:off x="208800" y="1216800"/>
            <a:ext cx="5637600" cy="1310400"/>
          </a:xfrm>
          <a:noFill/>
        </p:spPr>
        <p:txBody>
          <a:bodyPr anchor="t" anchorCtr="0"/>
          <a:lstStyle/>
          <a:p>
            <a:r>
              <a:rPr lang="en-US"/>
              <a:t>Click to edit Master title style</a:t>
            </a:r>
            <a:endParaRPr lang="en-US" dirty="0"/>
          </a:p>
        </p:txBody>
      </p:sp>
      <p:sp>
        <p:nvSpPr>
          <p:cNvPr id="3" name="Content Placeholder 2"/>
          <p:cNvSpPr>
            <a:spLocks noGrp="1"/>
          </p:cNvSpPr>
          <p:nvPr>
            <p:ph idx="1"/>
          </p:nvPr>
        </p:nvSpPr>
        <p:spPr>
          <a:xfrm>
            <a:off x="230400" y="2844000"/>
            <a:ext cx="5616000" cy="37656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17B65E68-3267-4A92-920E-1EBBE77B36EF}"/>
              </a:ext>
            </a:extLst>
          </p:cNvPr>
          <p:cNvSpPr txBox="1"/>
          <p:nvPr userDrawn="1"/>
        </p:nvSpPr>
        <p:spPr>
          <a:xfrm>
            <a:off x="292650" y="246892"/>
            <a:ext cx="5553749" cy="771203"/>
          </a:xfrm>
          <a:prstGeom prst="rect">
            <a:avLst/>
          </a:prstGeom>
          <a:noFill/>
        </p:spPr>
        <p:txBody>
          <a:bodyPr wrap="square" lIns="0" tIns="0" rtlCol="0" anchor="ctr">
            <a:noAutofit/>
          </a:bodyPr>
          <a:lstStyle/>
          <a:p>
            <a:pPr algn="l"/>
            <a:r>
              <a:rPr kumimoji="0" lang="en-GB" sz="3199"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Arial" panose="020B0604020202020204" pitchFamily="34" charset="0"/>
              </a:rPr>
              <a:t>Discussion</a:t>
            </a:r>
            <a:endParaRPr lang="en-CA" sz="3199" b="0" dirty="0">
              <a:solidFill>
                <a:schemeClr val="tx1"/>
              </a:solidFill>
              <a:latin typeface="IBM Plex Sans" charset="0"/>
              <a:ea typeface="IBM Plex Sans" charset="0"/>
              <a:cs typeface="IBM Plex Sans" charset="0"/>
            </a:endParaRPr>
          </a:p>
        </p:txBody>
      </p:sp>
      <p:sp>
        <p:nvSpPr>
          <p:cNvPr id="4" name="Footer Placeholder 3">
            <a:extLst>
              <a:ext uri="{FF2B5EF4-FFF2-40B4-BE49-F238E27FC236}">
                <a16:creationId xmlns:a16="http://schemas.microsoft.com/office/drawing/2014/main" id="{F9241EFE-5EC5-47E5-A64E-D9358B2B9BA1}"/>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5" name="Slide Number Placeholder 4">
            <a:extLst>
              <a:ext uri="{FF2B5EF4-FFF2-40B4-BE49-F238E27FC236}">
                <a16:creationId xmlns:a16="http://schemas.microsoft.com/office/drawing/2014/main" id="{2A3A3996-82F5-4A24-BC7E-BBCEED9FA9E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039535172"/>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Black rectangle">
            <a:extLst>
              <a:ext uri="{FF2B5EF4-FFF2-40B4-BE49-F238E27FC236}">
                <a16:creationId xmlns:a16="http://schemas.microsoft.com/office/drawing/2014/main" id="{C3E4302B-15CB-40E7-B3FA-1E2EBEBA2B1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4" name="Text Placeholder 3"/>
          <p:cNvSpPr>
            <a:spLocks noGrp="1"/>
          </p:cNvSpPr>
          <p:nvPr>
            <p:ph type="body" sz="half" idx="2"/>
          </p:nvPr>
        </p:nvSpPr>
        <p:spPr>
          <a:xfrm>
            <a:off x="6094800" y="270000"/>
            <a:ext cx="5792400" cy="6314930"/>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09356" y="271535"/>
            <a:ext cx="5594924" cy="6314930"/>
          </a:xfrm>
        </p:spPr>
        <p:txBody>
          <a:bodyPr anchor="t"/>
          <a:lstStyle>
            <a:lvl1pPr>
              <a:defRPr sz="3200" b="0"/>
            </a:lvl1pPr>
          </a:lstStyle>
          <a:p>
            <a:r>
              <a:rPr lang="en-US"/>
              <a:t>Click to edit Master title style</a:t>
            </a:r>
            <a:endParaRPr lang="en-US" dirty="0"/>
          </a:p>
        </p:txBody>
      </p:sp>
      <p:pic>
        <p:nvPicPr>
          <p:cNvPr id="2" name="Picture 1" descr="A close up of a clock&#10;&#10;Description automatically generated">
            <a:extLst>
              <a:ext uri="{FF2B5EF4-FFF2-40B4-BE49-F238E27FC236}">
                <a16:creationId xmlns:a16="http://schemas.microsoft.com/office/drawing/2014/main" id="{ABA9B184-AA8F-4C73-9995-40B384CAF7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83645"/>
            <a:ext cx="5210175" cy="3474354"/>
          </a:xfrm>
          <a:prstGeom prst="rect">
            <a:avLst/>
          </a:prstGeom>
        </p:spPr>
      </p:pic>
      <p:sp>
        <p:nvSpPr>
          <p:cNvPr id="3" name="Footer Placeholder 2">
            <a:extLst>
              <a:ext uri="{FF2B5EF4-FFF2-40B4-BE49-F238E27FC236}">
                <a16:creationId xmlns:a16="http://schemas.microsoft.com/office/drawing/2014/main" id="{01D7A271-9E2A-4E39-AC9D-72021A6F978C}"/>
              </a:ext>
            </a:extLst>
          </p:cNvPr>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a:extLst>
              <a:ext uri="{FF2B5EF4-FFF2-40B4-BE49-F238E27FC236}">
                <a16:creationId xmlns:a16="http://schemas.microsoft.com/office/drawing/2014/main" id="{E00A0D45-C57D-4BFF-93F5-F9D78DBE60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48350208"/>
      </p:ext>
    </p:extLst>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sources">
    <p:spTree>
      <p:nvGrpSpPr>
        <p:cNvPr id="1" name=""/>
        <p:cNvGrpSpPr/>
        <p:nvPr/>
      </p:nvGrpSpPr>
      <p:grpSpPr>
        <a:xfrm>
          <a:off x="0" y="0"/>
          <a:ext cx="0" cy="0"/>
          <a:chOff x="0" y="0"/>
          <a:chExt cx="0" cy="0"/>
        </a:xfrm>
      </p:grpSpPr>
      <p:pic>
        <p:nvPicPr>
          <p:cNvPr id="7" name="Picture Placeholder 6" descr="Graphical user interface&#10;&#10;Description automatically generated">
            <a:extLst>
              <a:ext uri="{FF2B5EF4-FFF2-40B4-BE49-F238E27FC236}">
                <a16:creationId xmlns:a16="http://schemas.microsoft.com/office/drawing/2014/main" id="{B6EAE708-52F6-42D7-AEC7-EF1EB56E2B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a:off x="0" y="0"/>
            <a:ext cx="60944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F6BFDBFD-2540-44EF-9EE8-EC9A32B06284}"/>
              </a:ext>
            </a:extLst>
          </p:cNvPr>
          <p:cNvSpPr>
            <a:spLocks noGrp="1"/>
          </p:cNvSpPr>
          <p:nvPr>
            <p:ph type="title"/>
          </p:nvPr>
        </p:nvSpPr>
        <p:spPr>
          <a:xfrm>
            <a:off x="6228000" y="180000"/>
            <a:ext cx="5878800" cy="86040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23C714C-C815-40BB-8688-B9D7779DE41E}"/>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a:extLst>
              <a:ext uri="{FF2B5EF4-FFF2-40B4-BE49-F238E27FC236}">
                <a16:creationId xmlns:a16="http://schemas.microsoft.com/office/drawing/2014/main" id="{46C8641D-5012-4C8B-8830-C6FFDD689392}"/>
              </a:ext>
            </a:extLst>
          </p:cNvPr>
          <p:cNvSpPr>
            <a:spLocks noGrp="1"/>
          </p:cNvSpPr>
          <p:nvPr>
            <p:ph type="ftr" sz="quarter" idx="11"/>
          </p:nvPr>
        </p:nvSpPr>
        <p:spPr/>
        <p:txBody>
          <a:bodyPr/>
          <a:lstStyle/>
          <a:p>
            <a:pPr>
              <a:defRPr/>
            </a:pPr>
            <a:r>
              <a:rPr lang="en-US"/>
              <a:t>© Copyright IBM Corporation 2018, 2022</a:t>
            </a:r>
            <a:endParaRPr lang="en-US" dirty="0"/>
          </a:p>
        </p:txBody>
      </p:sp>
      <p:sp>
        <p:nvSpPr>
          <p:cNvPr id="6" name="Content Placeholder 5">
            <a:extLst>
              <a:ext uri="{FF2B5EF4-FFF2-40B4-BE49-F238E27FC236}">
                <a16:creationId xmlns:a16="http://schemas.microsoft.com/office/drawing/2014/main" id="{8983AB50-AF23-4A33-BB67-74BB4B599AD2}"/>
              </a:ext>
            </a:extLst>
          </p:cNvPr>
          <p:cNvSpPr>
            <a:spLocks noGrp="1"/>
          </p:cNvSpPr>
          <p:nvPr>
            <p:ph sz="quarter" idx="12"/>
          </p:nvPr>
        </p:nvSpPr>
        <p:spPr>
          <a:xfrm>
            <a:off x="6228000" y="1238400"/>
            <a:ext cx="5677200" cy="53460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95269646"/>
      </p:ext>
    </p:extLst>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ntroductions">
    <p:spTree>
      <p:nvGrpSpPr>
        <p:cNvPr id="1" name=""/>
        <p:cNvGrpSpPr/>
        <p:nvPr/>
      </p:nvGrpSpPr>
      <p:grpSpPr>
        <a:xfrm>
          <a:off x="0" y="0"/>
          <a:ext cx="0" cy="0"/>
          <a:chOff x="0" y="0"/>
          <a:chExt cx="0" cy="0"/>
        </a:xfrm>
      </p:grpSpPr>
      <p:pic>
        <p:nvPicPr>
          <p:cNvPr id="6" name="Picture Placeholder 7" descr="A picture containing indoor, table, different, many&#10;&#10;Description automatically generated">
            <a:extLst>
              <a:ext uri="{FF2B5EF4-FFF2-40B4-BE49-F238E27FC236}">
                <a16:creationId xmlns:a16="http://schemas.microsoft.com/office/drawing/2014/main" id="{046CD34B-55D3-4BE3-8930-D8DDFAB165BD}"/>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6107936" y="0"/>
            <a:ext cx="6107937" cy="6858000"/>
          </a:xfrm>
          <a:prstGeom prst="rect">
            <a:avLst/>
          </a:prstGeom>
        </p:spPr>
      </p:pic>
      <p:sp>
        <p:nvSpPr>
          <p:cNvPr id="2" name="Footer Placeholder 1">
            <a:extLst>
              <a:ext uri="{FF2B5EF4-FFF2-40B4-BE49-F238E27FC236}">
                <a16:creationId xmlns:a16="http://schemas.microsoft.com/office/drawing/2014/main" id="{036E9DFD-A8E1-402E-A4B4-652ADBC9FADB}"/>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3" name="Slide Number Placeholder 2">
            <a:extLst>
              <a:ext uri="{FF2B5EF4-FFF2-40B4-BE49-F238E27FC236}">
                <a16:creationId xmlns:a16="http://schemas.microsoft.com/office/drawing/2014/main" id="{41C3BBA6-862B-4DAF-BD11-4EEB611AEF6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0E1648DB-5AED-48F9-AF6F-19306B709E34}"/>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dirty="0"/>
              <a:t>Click to edit Master title style</a:t>
            </a:r>
          </a:p>
        </p:txBody>
      </p:sp>
      <p:sp>
        <p:nvSpPr>
          <p:cNvPr id="7" name="Text Placeholder 6">
            <a:extLst>
              <a:ext uri="{FF2B5EF4-FFF2-40B4-BE49-F238E27FC236}">
                <a16:creationId xmlns:a16="http://schemas.microsoft.com/office/drawing/2014/main" id="{B517FEFD-5FED-446F-8384-E715232E4D75}"/>
              </a:ext>
            </a:extLst>
          </p:cNvPr>
          <p:cNvSpPr>
            <a:spLocks noGrp="1"/>
          </p:cNvSpPr>
          <p:nvPr>
            <p:ph type="body" sz="quarter" idx="12"/>
          </p:nvPr>
        </p:nvSpPr>
        <p:spPr>
          <a:xfrm>
            <a:off x="327600" y="1699200"/>
            <a:ext cx="5533200" cy="2916000"/>
          </a:xfrm>
        </p:spPr>
        <p:txBody>
          <a:bodyPr lIns="0" tIns="0" rIns="90000" bIns="46800"/>
          <a:lstStyle>
            <a:lvl1pPr marL="0" indent="0">
              <a:spcBef>
                <a:spcPts val="0"/>
              </a:spcBef>
              <a:buNone/>
              <a:defRPr sz="1870"/>
            </a:lvl1pPr>
          </a:lstStyle>
          <a:p>
            <a:pPr lvl="0"/>
            <a:r>
              <a:rPr lang="en-US" dirty="0"/>
              <a:t>Click to edit Master text styles</a:t>
            </a:r>
          </a:p>
        </p:txBody>
      </p:sp>
    </p:spTree>
    <p:extLst>
      <p:ext uri="{BB962C8B-B14F-4D97-AF65-F5344CB8AC3E}">
        <p14:creationId xmlns:p14="http://schemas.microsoft.com/office/powerpoint/2010/main" val="3549883077"/>
      </p:ext>
    </p:extLst>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istics">
    <p:spTree>
      <p:nvGrpSpPr>
        <p:cNvPr id="1" name=""/>
        <p:cNvGrpSpPr/>
        <p:nvPr/>
      </p:nvGrpSpPr>
      <p:grpSpPr>
        <a:xfrm>
          <a:off x="0" y="0"/>
          <a:ext cx="0" cy="0"/>
          <a:chOff x="0" y="0"/>
          <a:chExt cx="0" cy="0"/>
        </a:xfrm>
      </p:grpSpPr>
      <p:pic>
        <p:nvPicPr>
          <p:cNvPr id="13" name="Picture Placeholder 7" descr="A group of people looking at a computer&#10;&#10;Description automatically generated">
            <a:extLst>
              <a:ext uri="{FF2B5EF4-FFF2-40B4-BE49-F238E27FC236}">
                <a16:creationId xmlns:a16="http://schemas.microsoft.com/office/drawing/2014/main" id="{DFF9878D-F1E1-4ABF-A039-FB354C6CA7E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Footer Placeholder 1">
            <a:extLst>
              <a:ext uri="{FF2B5EF4-FFF2-40B4-BE49-F238E27FC236}">
                <a16:creationId xmlns:a16="http://schemas.microsoft.com/office/drawing/2014/main" id="{0A288516-BA58-496C-ADA0-0BE87E89D661}"/>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3" name="Slide Number Placeholder 2">
            <a:extLst>
              <a:ext uri="{FF2B5EF4-FFF2-40B4-BE49-F238E27FC236}">
                <a16:creationId xmlns:a16="http://schemas.microsoft.com/office/drawing/2014/main" id="{E920E7DB-B344-4E21-B26D-15CAD96A220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E36E1522-BE4F-4980-83CB-DFB40CE37A42}"/>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dirty="0"/>
              <a:t>Click to edit Master title style</a:t>
            </a:r>
          </a:p>
        </p:txBody>
      </p:sp>
      <p:sp>
        <p:nvSpPr>
          <p:cNvPr id="8" name="Text Placeholder 7">
            <a:extLst>
              <a:ext uri="{FF2B5EF4-FFF2-40B4-BE49-F238E27FC236}">
                <a16:creationId xmlns:a16="http://schemas.microsoft.com/office/drawing/2014/main" id="{809430C9-CC40-4CEF-9841-DAE2C449917C}"/>
              </a:ext>
            </a:extLst>
          </p:cNvPr>
          <p:cNvSpPr>
            <a:spLocks noGrp="1"/>
          </p:cNvSpPr>
          <p:nvPr>
            <p:ph type="body" sz="quarter" idx="12"/>
          </p:nvPr>
        </p:nvSpPr>
        <p:spPr>
          <a:xfrm>
            <a:off x="284400" y="1562400"/>
            <a:ext cx="2883600" cy="4338000"/>
          </a:xfrm>
        </p:spPr>
        <p:txBody>
          <a:bodyPr lIns="0" tIns="0" rIns="90000" bIns="46800"/>
          <a:lstStyle>
            <a:lvl1pPr marL="273600" indent="-273600">
              <a:spcBef>
                <a:spcPts val="600"/>
              </a:spcBef>
              <a:buSzPct val="90000"/>
              <a:defRPr sz="1870"/>
            </a:lvl1pPr>
          </a:lstStyle>
          <a:p>
            <a:pPr lvl="0"/>
            <a:r>
              <a:rPr lang="en-US" dirty="0"/>
              <a:t>Click to edit Master text styles</a:t>
            </a:r>
          </a:p>
        </p:txBody>
      </p:sp>
      <p:sp>
        <p:nvSpPr>
          <p:cNvPr id="10" name="Text Placeholder 9">
            <a:extLst>
              <a:ext uri="{FF2B5EF4-FFF2-40B4-BE49-F238E27FC236}">
                <a16:creationId xmlns:a16="http://schemas.microsoft.com/office/drawing/2014/main" id="{5C034CE0-DAC2-40E7-8672-E7221711068A}"/>
              </a:ext>
            </a:extLst>
          </p:cNvPr>
          <p:cNvSpPr>
            <a:spLocks noGrp="1"/>
          </p:cNvSpPr>
          <p:nvPr>
            <p:ph type="body" sz="quarter" idx="13"/>
          </p:nvPr>
        </p:nvSpPr>
        <p:spPr>
          <a:xfrm>
            <a:off x="3312000" y="1562400"/>
            <a:ext cx="2574000" cy="4338000"/>
          </a:xfrm>
        </p:spPr>
        <p:txBody>
          <a:bodyPr lIns="0" tIns="0" rIns="90000" bIns="46800"/>
          <a:lstStyle>
            <a:lvl1pPr marL="273600" indent="-273600">
              <a:spcBef>
                <a:spcPts val="600"/>
              </a:spcBef>
              <a:buSzPct val="90000"/>
              <a:defRPr sz="1870"/>
            </a:lvl1pPr>
          </a:lstStyle>
          <a:p>
            <a:pPr lvl="0"/>
            <a:r>
              <a:rPr lang="en-US" dirty="0"/>
              <a:t>Click to edit Master text styles</a:t>
            </a:r>
          </a:p>
        </p:txBody>
      </p:sp>
    </p:spTree>
    <p:extLst>
      <p:ext uri="{BB962C8B-B14F-4D97-AF65-F5344CB8AC3E}">
        <p14:creationId xmlns:p14="http://schemas.microsoft.com/office/powerpoint/2010/main" val="3897369688"/>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Errata">
    <p:spTree>
      <p:nvGrpSpPr>
        <p:cNvPr id="1" name=""/>
        <p:cNvGrpSpPr/>
        <p:nvPr/>
      </p:nvGrpSpPr>
      <p:grpSpPr>
        <a:xfrm>
          <a:off x="0" y="0"/>
          <a:ext cx="0" cy="0"/>
          <a:chOff x="0" y="0"/>
          <a:chExt cx="0" cy="0"/>
        </a:xfrm>
      </p:grpSpPr>
      <p:sp>
        <p:nvSpPr>
          <p:cNvPr id="7" name="Blue 60 rectangle">
            <a:extLst>
              <a:ext uri="{FF2B5EF4-FFF2-40B4-BE49-F238E27FC236}">
                <a16:creationId xmlns:a16="http://schemas.microsoft.com/office/drawing/2014/main" id="{ECFDB071-4162-41E0-BF03-E6D8BA9E190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chemeClr val="bg1">
              <a:lumMod val="95000"/>
            </a:schemeClr>
          </a:solidFill>
        </p:spPr>
        <p:txBody>
          <a:bodyPr wrap="square" lIns="0" tIns="0" rIns="0" bIns="0" rtlCol="0" anchor="ctr">
            <a:noAutofit/>
          </a:bodyPr>
          <a:lstStyle/>
          <a:p>
            <a:pPr algn="ctr"/>
            <a:endParaRPr lang="en-US" sz="1596"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91600" y="237600"/>
            <a:ext cx="5526000" cy="1303200"/>
          </a:xfrm>
          <a:noFill/>
        </p:spPr>
        <p:txBody>
          <a:bodyPr wrap="square" lIns="0" tIns="0" rIns="90000" bIns="46800" rtlCol="0" anchor="t" anchorCtr="0">
            <a:noAutofit/>
          </a:bodyPr>
          <a:lstStyle>
            <a:lvl1pPr>
              <a:lnSpc>
                <a:spcPct val="100000"/>
              </a:lnSpc>
              <a:defRPr kumimoji="0" lang="en-US" sz="3199" b="0" strike="noStrike" cap="none" spc="0" normalizeH="0" baseline="0" dirty="0">
                <a:ln>
                  <a:noFill/>
                </a:ln>
                <a:effectLst/>
                <a:uLnTx/>
                <a:uFillTx/>
              </a:defRPr>
            </a:lvl1pPr>
          </a:lstStyle>
          <a:p>
            <a:pPr lvl="0" eaLnBrk="0" hangingPunct="0"/>
            <a:r>
              <a:rPr lang="en-US" dirty="0"/>
              <a:t>Click to edit Master title style</a:t>
            </a:r>
          </a:p>
        </p:txBody>
      </p:sp>
      <p:sp>
        <p:nvSpPr>
          <p:cNvPr id="3" name="Content Placeholder 2"/>
          <p:cNvSpPr>
            <a:spLocks noGrp="1"/>
          </p:cNvSpPr>
          <p:nvPr>
            <p:ph idx="1"/>
          </p:nvPr>
        </p:nvSpPr>
        <p:spPr>
          <a:xfrm>
            <a:off x="6238874" y="1573200"/>
            <a:ext cx="5727525" cy="4410000"/>
          </a:xfrm>
        </p:spPr>
        <p:txBody>
          <a:bodyPr lIns="90000"/>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defRPr lang="en-US" smtClean="0">
                <a:noFill/>
              </a:defRPr>
            </a:lvl1pPr>
          </a:lstStyle>
          <a:p>
            <a:r>
              <a:rPr lang="en-US"/>
              <a:t>© Copyright IBM Corporation 2018, 2022</a:t>
            </a:r>
            <a:endParaRPr lang="en-US" dirty="0"/>
          </a:p>
        </p:txBody>
      </p:sp>
      <p:pic>
        <p:nvPicPr>
          <p:cNvPr id="8" name="Picture 11" descr="C:\Users\IBM_ADMIN\Desktop\Current\June_wiki-slide\Eraser_pencil_scaled.jpg">
            <a:extLst>
              <a:ext uri="{FF2B5EF4-FFF2-40B4-BE49-F238E27FC236}">
                <a16:creationId xmlns:a16="http://schemas.microsoft.com/office/drawing/2014/main" id="{61393EAB-6205-4698-8925-4859D9F745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6128" y="1573235"/>
            <a:ext cx="5166288" cy="4264289"/>
          </a:xfrm>
          <a:prstGeom prst="rect">
            <a:avLst/>
          </a:prstGeom>
          <a:noFill/>
          <a:ln w="9525">
            <a:noFill/>
            <a:miter lim="800000"/>
            <a:headEnd/>
            <a:tailEnd/>
          </a:ln>
        </p:spPr>
      </p:pic>
    </p:spTree>
    <p:extLst>
      <p:ext uri="{BB962C8B-B14F-4D97-AF65-F5344CB8AC3E}">
        <p14:creationId xmlns:p14="http://schemas.microsoft.com/office/powerpoint/2010/main" val="86011088"/>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505599" cy="8604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3475" y="1170000"/>
            <a:ext cx="5760720" cy="5368037"/>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080166" y="1170000"/>
            <a:ext cx="5760720" cy="5368037"/>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0400880"/>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4510ED-7649-4E93-9B92-031EFB0F3C9C}"/>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47018" cy="860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1526" y="1600200"/>
            <a:ext cx="5763376"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dirty="0"/>
              <a:t>Click to edit Master text styles</a:t>
            </a:r>
          </a:p>
        </p:txBody>
      </p:sp>
      <p:sp>
        <p:nvSpPr>
          <p:cNvPr id="4" name="Content Placeholder 3"/>
          <p:cNvSpPr>
            <a:spLocks noGrp="1"/>
          </p:cNvSpPr>
          <p:nvPr>
            <p:ph sz="half" idx="2"/>
          </p:nvPr>
        </p:nvSpPr>
        <p:spPr>
          <a:xfrm>
            <a:off x="221526" y="2514600"/>
            <a:ext cx="5763376"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6100404" y="1600200"/>
            <a:ext cx="5760720"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dirty="0"/>
              <a:t>Click to edit Master text styles</a:t>
            </a:r>
          </a:p>
        </p:txBody>
      </p:sp>
      <p:sp>
        <p:nvSpPr>
          <p:cNvPr id="6" name="Content Placeholder 5"/>
          <p:cNvSpPr>
            <a:spLocks noGrp="1"/>
          </p:cNvSpPr>
          <p:nvPr>
            <p:ph sz="quarter" idx="4"/>
          </p:nvPr>
        </p:nvSpPr>
        <p:spPr>
          <a:xfrm>
            <a:off x="6100404" y="2514600"/>
            <a:ext cx="5760720"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dirty="0"/>
              <a:t>Click to edit Master text styles</a:t>
            </a:r>
          </a:p>
          <a:p>
            <a:pPr lvl="1"/>
            <a:r>
              <a:rPr lang="en-US" dirty="0"/>
              <a:t>Second level</a:t>
            </a:r>
          </a:p>
          <a:p>
            <a:pPr lvl="2"/>
            <a:r>
              <a:rPr lang="en-US" dirty="0"/>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775949244"/>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087FD5-7C4A-4450-AA50-8D99A2F4992F}"/>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294731723"/>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_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156891300"/>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F2D6CF-49ED-4C32-B6EE-189F69C4CC85}"/>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noFill/>
        </p:spPr>
        <p:txBody>
          <a:bodyPr/>
          <a:lstStyle/>
          <a:p>
            <a:r>
              <a:rPr lang="en-US"/>
              <a:t>Click to edit Master title style</a:t>
            </a:r>
            <a:endParaRPr lang="en-US" dirty="0"/>
          </a:p>
        </p:txBody>
      </p:sp>
      <p:sp>
        <p:nvSpPr>
          <p:cNvPr id="3" name="Content Placeholder 2"/>
          <p:cNvSpPr>
            <a:spLocks noGrp="1"/>
          </p:cNvSpPr>
          <p:nvPr>
            <p:ph idx="1"/>
          </p:nvPr>
        </p:nvSpPr>
        <p:spPr>
          <a:xfrm>
            <a:off x="208800" y="1164168"/>
            <a:ext cx="11641455" cy="5513832"/>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820036560"/>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301485AB-027E-4EF1-A6F7-D04C2C12D2D6}"/>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Rectangle 11">
            <a:extLst>
              <a:ext uri="{FF2B5EF4-FFF2-40B4-BE49-F238E27FC236}">
                <a16:creationId xmlns:a16="http://schemas.microsoft.com/office/drawing/2014/main" id="{36FCF549-7697-4A35-A3C5-6A35C0EC0338}"/>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081431685"/>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07974" y="1541418"/>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dirty="0"/>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7" name="Title 1">
            <a:extLst>
              <a:ext uri="{FF2B5EF4-FFF2-40B4-BE49-F238E27FC236}">
                <a16:creationId xmlns:a16="http://schemas.microsoft.com/office/drawing/2014/main" id="{9E66DDBC-9EC9-4AA7-8D94-FC3D41125A38}"/>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288DFA99-DE33-41F1-AA96-2D89288105FC}"/>
              </a:ext>
            </a:extLst>
          </p:cNvPr>
          <p:cNvSpPr>
            <a:spLocks noGrp="1"/>
          </p:cNvSpPr>
          <p:nvPr>
            <p:ph sz="half" idx="12"/>
          </p:nvPr>
        </p:nvSpPr>
        <p:spPr>
          <a:xfrm>
            <a:off x="3283199" y="1541418"/>
            <a:ext cx="8697652" cy="4997051"/>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39703973"/>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83200" y="1540800"/>
            <a:ext cx="8434800" cy="4996800"/>
          </a:xfrm>
        </p:spPr>
        <p:txBody>
          <a:bodyPr/>
          <a:lstStyle>
            <a:lvl1pPr marL="0" indent="0">
              <a:buNone/>
              <a:defRPr sz="3600"/>
            </a:lvl1pPr>
            <a:lvl2pPr marL="668381" indent="0">
              <a:buNone/>
              <a:defRPr sz="4093"/>
            </a:lvl2pPr>
            <a:lvl3pPr marL="1336761" indent="0">
              <a:buNone/>
              <a:defRPr sz="3509"/>
            </a:lvl3pPr>
            <a:lvl4pPr marL="2005142" indent="0">
              <a:buNone/>
              <a:defRPr sz="2924"/>
            </a:lvl4pPr>
            <a:lvl5pPr marL="2673523" indent="0">
              <a:buNone/>
              <a:defRPr sz="2924"/>
            </a:lvl5pPr>
            <a:lvl6pPr marL="3341903" indent="0">
              <a:buNone/>
              <a:defRPr sz="2924"/>
            </a:lvl6pPr>
            <a:lvl7pPr marL="4010284" indent="0">
              <a:buNone/>
              <a:defRPr sz="2924"/>
            </a:lvl7pPr>
            <a:lvl8pPr marL="4678665" indent="0">
              <a:buNone/>
              <a:defRPr sz="2924"/>
            </a:lvl8pPr>
            <a:lvl9pPr marL="5347045" indent="0">
              <a:buNone/>
              <a:defRPr sz="2924"/>
            </a:lvl9pPr>
          </a:lstStyle>
          <a:p>
            <a:pPr lvl="0"/>
            <a:r>
              <a:rPr lang="en-US" noProof="0" dirty="0"/>
              <a:t>Click icon to add picture</a:t>
            </a:r>
          </a:p>
        </p:txBody>
      </p:sp>
      <p:sp>
        <p:nvSpPr>
          <p:cNvPr id="5" name="Rectangle 10"/>
          <p:cNvSpPr>
            <a:spLocks noGrp="1" noChangeArrowheads="1"/>
          </p:cNvSpPr>
          <p:nvPr>
            <p:ph type="sldNum" sz="quarter" idx="10"/>
          </p:nvPr>
        </p:nvSpPr>
        <p:spPr>
          <a:ln/>
        </p:spPr>
        <p:txBody>
          <a:bodyPr/>
          <a:lstStyle>
            <a:lvl1pPr>
              <a:defRPr/>
            </a:lvl1pPr>
          </a:lstStyle>
          <a:p>
            <a:pPr>
              <a:defRPr/>
            </a:pPr>
            <a:fld id="{99953D35-9699-4B1B-B89E-F519F54DD493}"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7" name="Text Placeholder 3">
            <a:extLst>
              <a:ext uri="{FF2B5EF4-FFF2-40B4-BE49-F238E27FC236}">
                <a16:creationId xmlns:a16="http://schemas.microsoft.com/office/drawing/2014/main" id="{BFF8BD20-67EB-47E2-9A00-ED0328AA6EF6}"/>
              </a:ext>
            </a:extLst>
          </p:cNvPr>
          <p:cNvSpPr>
            <a:spLocks noGrp="1"/>
          </p:cNvSpPr>
          <p:nvPr>
            <p:ph type="body" sz="half" idx="2"/>
          </p:nvPr>
        </p:nvSpPr>
        <p:spPr>
          <a:xfrm>
            <a:off x="207975" y="1540800"/>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dirty="0"/>
              <a:t>Click to edit Master text styles</a:t>
            </a:r>
          </a:p>
        </p:txBody>
      </p:sp>
      <p:sp>
        <p:nvSpPr>
          <p:cNvPr id="8" name="Title 1">
            <a:extLst>
              <a:ext uri="{FF2B5EF4-FFF2-40B4-BE49-F238E27FC236}">
                <a16:creationId xmlns:a16="http://schemas.microsoft.com/office/drawing/2014/main" id="{A41CEF44-1A72-415F-998C-5E7FC0A5C21C}"/>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2943213509"/>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458800" cy="860400"/>
          </a:xfrm>
        </p:spPr>
        <p:txBody>
          <a:bodyPr/>
          <a:lstStyle/>
          <a:p>
            <a:r>
              <a:rPr lang="en-US" dirty="0"/>
              <a:t>Click to edit Master title style</a:t>
            </a:r>
          </a:p>
        </p:txBody>
      </p:sp>
      <p:sp>
        <p:nvSpPr>
          <p:cNvPr id="3" name="Vertical Text Placeholder 2"/>
          <p:cNvSpPr>
            <a:spLocks noGrp="1"/>
          </p:cNvSpPr>
          <p:nvPr>
            <p:ph type="body" orient="vert" idx="1"/>
          </p:nvPr>
        </p:nvSpPr>
        <p:spPr>
          <a:xfrm>
            <a:off x="208800" y="1165722"/>
            <a:ext cx="11458800" cy="5513832"/>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5889405"/>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5288" y="508258"/>
            <a:ext cx="2913957" cy="6078206"/>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73422" y="508258"/>
            <a:ext cx="8435469" cy="6078206"/>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405194355"/>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9" name="Rectangle 8">
            <a:extLst>
              <a:ext uri="{FF2B5EF4-FFF2-40B4-BE49-F238E27FC236}">
                <a16:creationId xmlns:a16="http://schemas.microsoft.com/office/drawing/2014/main" id="{D6AF3868-225F-4012-BD5D-76B4B347D008}"/>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E2F86AD9-3F93-4861-B875-190ABA34B50E}"/>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316340908"/>
      </p:ext>
    </p:extLst>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D4C3B2-88A6-4B3E-B012-A344DECF8DA1}"/>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3" name="Online Image Placeholder 2"/>
          <p:cNvSpPr>
            <a:spLocks noGrp="1"/>
          </p:cNvSpPr>
          <p:nvPr>
            <p:ph type="clipArt" sz="half" idx="1"/>
          </p:nvPr>
        </p:nvSpPr>
        <p:spPr>
          <a:xfrm>
            <a:off x="256032" y="1239314"/>
            <a:ext cx="5682168" cy="5347151"/>
          </a:xfrm>
        </p:spPr>
        <p:txBody>
          <a:bodyPr/>
          <a:lstStyle/>
          <a:p>
            <a:pPr lvl="0"/>
            <a:r>
              <a:rPr lang="en-US" noProof="0"/>
              <a:t>Click icon to add clip art</a:t>
            </a:r>
            <a:endParaRPr lang="en-US" noProof="0" dirty="0"/>
          </a:p>
        </p:txBody>
      </p:sp>
      <p:sp>
        <p:nvSpPr>
          <p:cNvPr id="4" name="Text Placeholder 3"/>
          <p:cNvSpPr>
            <a:spLocks noGrp="1"/>
          </p:cNvSpPr>
          <p:nvPr>
            <p:ph type="body" sz="half" idx="2"/>
          </p:nvPr>
        </p:nvSpPr>
        <p:spPr>
          <a:xfrm>
            <a:off x="6109889"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9" name="Title 1">
            <a:extLst>
              <a:ext uri="{FF2B5EF4-FFF2-40B4-BE49-F238E27FC236}">
                <a16:creationId xmlns:a16="http://schemas.microsoft.com/office/drawing/2014/main" id="{744346A7-02E0-43D7-B367-F7FA1CAEFCE3}"/>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338038036"/>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14864-EE3C-4D1F-B1F1-5CEF59399C24}"/>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58800" cy="8604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05200" y="1162800"/>
            <a:ext cx="11458800" cy="5513832"/>
          </a:xfrm>
        </p:spPr>
        <p:txBody>
          <a:bodyPr/>
          <a:lstStyle/>
          <a:p>
            <a:pPr lvl="0"/>
            <a:r>
              <a:rPr lang="en-US" noProof="0"/>
              <a:t>Click icon to add table</a:t>
            </a:r>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071265820"/>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AFD5A81-CD5D-41BF-B7AF-F07AF6CE46A7}"/>
              </a:ext>
            </a:extLst>
          </p:cNvPr>
          <p:cNvSpPr>
            <a:spLocks noGrp="1"/>
          </p:cNvSpPr>
          <p:nvPr>
            <p:ph type="pic" sz="quarter" idx="12"/>
          </p:nvPr>
        </p:nvSpPr>
        <p:spPr>
          <a:xfrm>
            <a:off x="6103039" y="0"/>
            <a:ext cx="6085786" cy="6857999"/>
          </a:xfrm>
        </p:spPr>
        <p:txBody>
          <a:bodyPr/>
          <a:lstStyle/>
          <a:p>
            <a:endParaRPr lang="en-US"/>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8" name="Title 1">
            <a:extLst>
              <a:ext uri="{FF2B5EF4-FFF2-40B4-BE49-F238E27FC236}">
                <a16:creationId xmlns:a16="http://schemas.microsoft.com/office/drawing/2014/main" id="{C8D2DB85-155E-44BE-9D7E-C32DAF17FC14}"/>
              </a:ext>
            </a:extLst>
          </p:cNvPr>
          <p:cNvSpPr>
            <a:spLocks noGrp="1"/>
          </p:cNvSpPr>
          <p:nvPr>
            <p:ph type="title"/>
          </p:nvPr>
        </p:nvSpPr>
        <p:spPr>
          <a:xfrm>
            <a:off x="207975" y="180000"/>
            <a:ext cx="5877811" cy="860400"/>
          </a:xfrm>
        </p:spPr>
        <p:txBody>
          <a:bodyPr/>
          <a:lstStyle>
            <a:lvl1pPr>
              <a:defRPr>
                <a:solidFill>
                  <a:srgbClr val="000000"/>
                </a:solidFill>
              </a:defRPr>
            </a:lvl1pPr>
          </a:lstStyle>
          <a:p>
            <a:r>
              <a:rPr lang="en-US" dirty="0"/>
              <a:t>Click to edit Master title style</a:t>
            </a:r>
          </a:p>
        </p:txBody>
      </p:sp>
      <p:sp>
        <p:nvSpPr>
          <p:cNvPr id="7" name="Text Placeholder 3">
            <a:extLst>
              <a:ext uri="{FF2B5EF4-FFF2-40B4-BE49-F238E27FC236}">
                <a16:creationId xmlns:a16="http://schemas.microsoft.com/office/drawing/2014/main" id="{192515A2-3978-4917-93DD-29FC7D9E3E07}"/>
              </a:ext>
            </a:extLst>
          </p:cNvPr>
          <p:cNvSpPr>
            <a:spLocks noGrp="1"/>
          </p:cNvSpPr>
          <p:nvPr>
            <p:ph type="body" sz="half" idx="2"/>
          </p:nvPr>
        </p:nvSpPr>
        <p:spPr>
          <a:xfrm>
            <a:off x="202571"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5635263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EC8CDA-17C1-4A34-B5FF-238AEC851353}"/>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773946677"/>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087FD5-7C4A-4450-AA50-8D99A2F4992F}"/>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11549158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_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690456372"/>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Exercise Title">
    <p:spTree>
      <p:nvGrpSpPr>
        <p:cNvPr id="1" name=""/>
        <p:cNvGrpSpPr/>
        <p:nvPr/>
      </p:nvGrpSpPr>
      <p:grpSpPr>
        <a:xfrm>
          <a:off x="0" y="0"/>
          <a:ext cx="0" cy="0"/>
          <a:chOff x="0" y="0"/>
          <a:chExt cx="0" cy="0"/>
        </a:xfrm>
      </p:grpSpPr>
      <p:pic>
        <p:nvPicPr>
          <p:cNvPr id="5" name="Picture Placeholder 7" descr="A person standing in front of a computer&#10;&#10;Description automatically generated">
            <a:extLst>
              <a:ext uri="{FF2B5EF4-FFF2-40B4-BE49-F238E27FC236}">
                <a16:creationId xmlns:a16="http://schemas.microsoft.com/office/drawing/2014/main" id="{44400EE8-F52E-413D-B924-EE1519EF95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82233"/>
            <a:ext cx="12188825" cy="5478082"/>
          </a:xfrm>
          <a:prstGeom prst="rect">
            <a:avLst/>
          </a:prstGeom>
        </p:spPr>
      </p:pic>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Footer Placeholder 3">
            <a:extLst>
              <a:ext uri="{FF2B5EF4-FFF2-40B4-BE49-F238E27FC236}">
                <a16:creationId xmlns:a16="http://schemas.microsoft.com/office/drawing/2014/main" id="{9CDD206D-6206-422A-8023-6496892D1C4C}"/>
              </a:ext>
            </a:extLst>
          </p:cNvPr>
          <p:cNvSpPr>
            <a:spLocks noGrp="1"/>
          </p:cNvSpPr>
          <p:nvPr>
            <p:ph type="ftr" sz="quarter" idx="11"/>
          </p:nvPr>
        </p:nvSpPr>
        <p:spPr/>
        <p:txBody>
          <a:bodyPr/>
          <a:lstStyle>
            <a:lvl1pPr>
              <a:defRPr>
                <a:noFill/>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529341940"/>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ags" Target="../tags/tag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08800" y="180000"/>
            <a:ext cx="11641455" cy="860400"/>
          </a:xfrm>
          <a:prstGeom prst="rect">
            <a:avLst/>
          </a:prstGeom>
          <a:noFill/>
          <a:ln>
            <a:noFill/>
          </a:ln>
          <a:effectLst/>
        </p:spPr>
        <p:txBody>
          <a:bodyPr vert="horz" wrap="square" lIns="91440" tIns="0" rIns="0" bIns="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gray">
          <a:xfrm>
            <a:off x="208800" y="1165722"/>
            <a:ext cx="11641455"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marL="228600" marR="0" lvl="0" indent="-228600" algn="l" defTabSz="896938"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defRPr/>
            </a:pPr>
            <a:r>
              <a:rPr kumimoji="0" lang="en-US" sz="21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Click to edit Master text styles</a:t>
            </a:r>
          </a:p>
          <a:p>
            <a:pPr marL="457200" marR="0" lvl="1" indent="-228600" algn="l" defTabSz="896938"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Second level</a:t>
            </a:r>
          </a:p>
          <a:p>
            <a:pPr marL="685800" marR="0" lvl="2" indent="-228600" algn="l" defTabSz="896938"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Third level</a:t>
            </a:r>
          </a:p>
        </p:txBody>
      </p:sp>
      <p:sp>
        <p:nvSpPr>
          <p:cNvPr id="1034" name="Rectangle 10"/>
          <p:cNvSpPr>
            <a:spLocks noGrp="1" noChangeArrowheads="1"/>
          </p:cNvSpPr>
          <p:nvPr>
            <p:ph type="sldNum" sz="quarter" idx="4"/>
          </p:nvPr>
        </p:nvSpPr>
        <p:spPr bwMode="gray">
          <a:xfrm>
            <a:off x="5573848" y="6681674"/>
            <a:ext cx="1102497"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fld id="{49E8191D-B835-45D5-91BE-8CAFF430D317}" type="slidenum">
              <a:rPr lang="en-US" smtClean="0"/>
              <a:pPr>
                <a:defRPr/>
              </a:pPr>
              <a:t>‹#›</a:t>
            </a:fld>
            <a:endParaRPr lang="en-US" dirty="0"/>
          </a:p>
        </p:txBody>
      </p:sp>
      <p:sp>
        <p:nvSpPr>
          <p:cNvPr id="1035" name="Rectangle 11"/>
          <p:cNvSpPr>
            <a:spLocks noGrp="1" noChangeArrowheads="1"/>
          </p:cNvSpPr>
          <p:nvPr>
            <p:ph type="ftr" sz="quarter" idx="3"/>
          </p:nvPr>
        </p:nvSpPr>
        <p:spPr bwMode="gray">
          <a:xfrm>
            <a:off x="9855994" y="6681674"/>
            <a:ext cx="2160000" cy="17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900">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r>
              <a:rPr lang="en-US"/>
              <a:t>© Copyright IBM Corporation 2018, 2022</a:t>
            </a:r>
            <a:endParaRPr lang="en-US" dirty="0"/>
          </a:p>
        </p:txBody>
      </p:sp>
      <p:sp>
        <p:nvSpPr>
          <p:cNvPr id="7" name="Text Box 2"/>
          <p:cNvSpPr txBox="1">
            <a:spLocks noChangeArrowheads="1"/>
          </p:cNvSpPr>
          <p:nvPr userDrawn="1">
            <p:custDataLst>
              <p:tags r:id="rId31"/>
            </p:custDataLst>
          </p:nvPr>
        </p:nvSpPr>
        <p:spPr bwMode="auto">
          <a:xfrm>
            <a:off x="309600" y="6681674"/>
            <a:ext cx="504481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614363">
              <a:spcAft>
                <a:spcPct val="25000"/>
              </a:spcAft>
              <a:buClr>
                <a:srgbClr val="008ABF"/>
              </a:buClr>
              <a:buChar char="•"/>
              <a:defRPr sz="2000">
                <a:solidFill>
                  <a:schemeClr val="tx1"/>
                </a:solidFill>
                <a:latin typeface="Arial" panose="020B0604020202020204" pitchFamily="34" charset="0"/>
              </a:defRPr>
            </a:lvl1pPr>
            <a:lvl2pPr marL="307975" indent="-228600" defTabSz="614363">
              <a:spcAft>
                <a:spcPct val="25000"/>
              </a:spcAft>
              <a:buClr>
                <a:srgbClr val="008ABF"/>
              </a:buClr>
              <a:buFont typeface="Arial" panose="020B0604020202020204" pitchFamily="34" charset="0"/>
              <a:buChar char="–"/>
              <a:defRPr sz="1700">
                <a:solidFill>
                  <a:schemeClr val="tx1"/>
                </a:solidFill>
                <a:latin typeface="Arial" panose="020B0604020202020204" pitchFamily="34" charset="0"/>
              </a:defRPr>
            </a:lvl2pPr>
            <a:lvl3pPr marL="614363" indent="-223838" defTabSz="614363">
              <a:spcAft>
                <a:spcPct val="25000"/>
              </a:spcAft>
              <a:buClr>
                <a:srgbClr val="008ABF"/>
              </a:buClr>
              <a:buChar char="•"/>
              <a:defRPr sz="1700">
                <a:solidFill>
                  <a:schemeClr val="tx1"/>
                </a:solidFill>
                <a:latin typeface="Arial" panose="020B0604020202020204" pitchFamily="34" charset="0"/>
              </a:defRPr>
            </a:lvl3pPr>
            <a:lvl4pPr marL="922338" indent="-214313" defTabSz="614363">
              <a:spcAft>
                <a:spcPct val="25000"/>
              </a:spcAft>
              <a:buClr>
                <a:srgbClr val="1966B2"/>
              </a:buClr>
              <a:buFont typeface="Arial" panose="020B0604020202020204" pitchFamily="34" charset="0"/>
              <a:buChar char="–"/>
              <a:defRPr sz="1700">
                <a:solidFill>
                  <a:schemeClr val="tx1"/>
                </a:solidFill>
                <a:latin typeface="Arial" panose="020B0604020202020204" pitchFamily="34" charset="0"/>
              </a:defRPr>
            </a:lvl4pPr>
            <a:lvl5pPr marL="1228725" indent="-223838" defTabSz="614363">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5pPr>
            <a:lvl6pPr marL="16859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6pPr>
            <a:lvl7pPr marL="21431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7pPr>
            <a:lvl8pPr marL="26003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8pPr>
            <a:lvl9pPr marL="30575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9pPr>
          </a:lstStyle>
          <a:p>
            <a:pPr>
              <a:lnSpc>
                <a:spcPct val="100000"/>
              </a:lnSpc>
              <a:spcBef>
                <a:spcPts val="0"/>
              </a:spcBef>
              <a:spcAft>
                <a:spcPct val="0"/>
              </a:spcAft>
              <a:buClrTx/>
              <a:buFontTx/>
              <a:buNone/>
              <a:defRPr/>
            </a:pPr>
            <a:r>
              <a:rPr lang="en-US" sz="900">
                <a:solidFill>
                  <a:srgbClr val="565656"/>
                </a:solidFill>
                <a:latin typeface="IBM Plex Sans ExtraLight" panose="020B0303050203000203" pitchFamily="34" charset="0"/>
                <a:ea typeface="Verdana" panose="020B0604030504040204" pitchFamily="34" charset="0"/>
                <a:cs typeface="Arial" panose="020B0604020202020204" pitchFamily="34" charset="0"/>
              </a:rPr>
              <a:t>Introduction to computer vision</a:t>
            </a:r>
            <a:endParaRPr lang="en-US" sz="900" dirty="0">
              <a:solidFill>
                <a:srgbClr val="565656"/>
              </a:solidFill>
              <a:latin typeface="IBM Plex Sans ExtraLight" panose="020B0303050203000203" pitchFamily="34" charset="0"/>
              <a:ea typeface="Verdana" panose="020B060403050404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356" r:id="rId1"/>
    <p:sldLayoutId id="2147484355" r:id="rId2"/>
    <p:sldLayoutId id="2147484249" r:id="rId3"/>
    <p:sldLayoutId id="2147484357" r:id="rId4"/>
    <p:sldLayoutId id="2147484233" r:id="rId5"/>
    <p:sldLayoutId id="2147484234" r:id="rId6"/>
    <p:sldLayoutId id="2147484238" r:id="rId7"/>
    <p:sldLayoutId id="2147484292" r:id="rId8"/>
    <p:sldLayoutId id="2147484250" r:id="rId9"/>
    <p:sldLayoutId id="2147484251" r:id="rId10"/>
    <p:sldLayoutId id="2147484353" r:id="rId11"/>
    <p:sldLayoutId id="2147484361" r:id="rId12"/>
    <p:sldLayoutId id="2147484257" r:id="rId13"/>
    <p:sldLayoutId id="2147484258" r:id="rId14"/>
    <p:sldLayoutId id="2147484369" r:id="rId15"/>
    <p:sldLayoutId id="2147484253" r:id="rId16"/>
    <p:sldLayoutId id="2147484252" r:id="rId17"/>
    <p:sldLayoutId id="2147484255" r:id="rId18"/>
    <p:sldLayoutId id="2147484236" r:id="rId19"/>
    <p:sldLayoutId id="2147484237" r:id="rId20"/>
    <p:sldLayoutId id="2147484373" r:id="rId21"/>
    <p:sldLayoutId id="2147484260" r:id="rId22"/>
    <p:sldLayoutId id="2147484264" r:id="rId23"/>
    <p:sldLayoutId id="2147484242" r:id="rId24"/>
    <p:sldLayoutId id="2147484243" r:id="rId25"/>
    <p:sldLayoutId id="2147484244" r:id="rId26"/>
    <p:sldLayoutId id="2147484245" r:id="rId27"/>
    <p:sldLayoutId id="2147484246" r:id="rId28"/>
    <p:sldLayoutId id="2147484321" r:id="rId29"/>
  </p:sldLayoutIdLst>
  <p:hf sldNum="0" hdr="0" dt="0"/>
  <p:txStyles>
    <p:titleStyle>
      <a:lvl1pPr algn="l" defTabSz="896938" rtl="0" eaLnBrk="1" fontAlgn="base" hangingPunct="1">
        <a:lnSpc>
          <a:spcPct val="90000"/>
        </a:lnSpc>
        <a:spcBef>
          <a:spcPct val="0"/>
        </a:spcBef>
        <a:spcAft>
          <a:spcPct val="0"/>
        </a:spcAft>
        <a:defRPr sz="3200" b="1" i="0" u="none" kern="1200">
          <a:solidFill>
            <a:srgbClr val="000000"/>
          </a:solidFill>
          <a:latin typeface="IBM Plex Sans" panose="020B0503050203000203" pitchFamily="34" charset="0"/>
          <a:ea typeface="+mj-ea"/>
          <a:cs typeface="Arial" panose="020B0604020202020204" pitchFamily="34" charset="0"/>
        </a:defRPr>
      </a:lvl1pPr>
      <a:lvl2pPr algn="l" defTabSz="896938" rtl="0" eaLnBrk="1" fontAlgn="base" hangingPunct="1">
        <a:spcBef>
          <a:spcPct val="0"/>
        </a:spcBef>
        <a:spcAft>
          <a:spcPct val="0"/>
        </a:spcAft>
        <a:defRPr sz="2300" b="1">
          <a:solidFill>
            <a:srgbClr val="008ABF"/>
          </a:solidFill>
          <a:latin typeface="Arial" panose="020B0604020202020204" pitchFamily="34" charset="0"/>
        </a:defRPr>
      </a:lvl2pPr>
      <a:lvl3pPr algn="l" defTabSz="896938" rtl="0" eaLnBrk="1" fontAlgn="base" hangingPunct="1">
        <a:spcBef>
          <a:spcPct val="0"/>
        </a:spcBef>
        <a:spcAft>
          <a:spcPct val="0"/>
        </a:spcAft>
        <a:defRPr sz="2300" b="1">
          <a:solidFill>
            <a:srgbClr val="008ABF"/>
          </a:solidFill>
          <a:latin typeface="Arial" panose="020B0604020202020204" pitchFamily="34" charset="0"/>
        </a:defRPr>
      </a:lvl3pPr>
      <a:lvl4pPr algn="l" defTabSz="896938" rtl="0" eaLnBrk="1" fontAlgn="base" hangingPunct="1">
        <a:spcBef>
          <a:spcPct val="0"/>
        </a:spcBef>
        <a:spcAft>
          <a:spcPct val="0"/>
        </a:spcAft>
        <a:defRPr sz="2300" b="1">
          <a:solidFill>
            <a:srgbClr val="008ABF"/>
          </a:solidFill>
          <a:latin typeface="Arial" panose="020B0604020202020204" pitchFamily="34" charset="0"/>
        </a:defRPr>
      </a:lvl4pPr>
      <a:lvl5pPr algn="l" defTabSz="896938" rtl="0" eaLnBrk="1" fontAlgn="base" hangingPunct="1">
        <a:spcBef>
          <a:spcPct val="0"/>
        </a:spcBef>
        <a:spcAft>
          <a:spcPct val="0"/>
        </a:spcAft>
        <a:defRPr sz="2300" b="1">
          <a:solidFill>
            <a:srgbClr val="008ABF"/>
          </a:solidFill>
          <a:latin typeface="Arial" panose="020B0604020202020204" pitchFamily="34" charset="0"/>
        </a:defRPr>
      </a:lvl5pPr>
      <a:lvl6pPr marL="668381" algn="l" defTabSz="898137" rtl="0" eaLnBrk="1" fontAlgn="base" hangingPunct="1">
        <a:spcBef>
          <a:spcPct val="0"/>
        </a:spcBef>
        <a:spcAft>
          <a:spcPct val="0"/>
        </a:spcAft>
        <a:defRPr sz="2339" b="1">
          <a:solidFill>
            <a:srgbClr val="1966B2"/>
          </a:solidFill>
          <a:latin typeface="Arial" panose="020B0604020202020204" pitchFamily="34" charset="0"/>
        </a:defRPr>
      </a:lvl6pPr>
      <a:lvl7pPr marL="1336761" algn="l" defTabSz="898137" rtl="0" eaLnBrk="1" fontAlgn="base" hangingPunct="1">
        <a:spcBef>
          <a:spcPct val="0"/>
        </a:spcBef>
        <a:spcAft>
          <a:spcPct val="0"/>
        </a:spcAft>
        <a:defRPr sz="2339" b="1">
          <a:solidFill>
            <a:srgbClr val="1966B2"/>
          </a:solidFill>
          <a:latin typeface="Arial" panose="020B0604020202020204" pitchFamily="34" charset="0"/>
        </a:defRPr>
      </a:lvl7pPr>
      <a:lvl8pPr marL="2005142" algn="l" defTabSz="898137" rtl="0" eaLnBrk="1" fontAlgn="base" hangingPunct="1">
        <a:spcBef>
          <a:spcPct val="0"/>
        </a:spcBef>
        <a:spcAft>
          <a:spcPct val="0"/>
        </a:spcAft>
        <a:defRPr sz="2339" b="1">
          <a:solidFill>
            <a:srgbClr val="1966B2"/>
          </a:solidFill>
          <a:latin typeface="Arial" panose="020B0604020202020204" pitchFamily="34" charset="0"/>
        </a:defRPr>
      </a:lvl8pPr>
      <a:lvl9pPr marL="2673523" algn="l" defTabSz="898137" rtl="0" eaLnBrk="1" fontAlgn="base" hangingPunct="1">
        <a:spcBef>
          <a:spcPct val="0"/>
        </a:spcBef>
        <a:spcAft>
          <a:spcPct val="0"/>
        </a:spcAft>
        <a:defRPr sz="2339" b="1">
          <a:solidFill>
            <a:srgbClr val="1966B2"/>
          </a:solidFill>
          <a:latin typeface="Arial" panose="020B0604020202020204" pitchFamily="34" charset="0"/>
        </a:defRPr>
      </a:lvl9pPr>
    </p:titleStyle>
    <p:bodyStyle>
      <a:lvl1pPr marL="228600" marR="0" indent="-228600" algn="l" defTabSz="921600"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tab pos="230400" algn="l"/>
          <a:tab pos="457200" algn="l"/>
          <a:tab pos="687600" algn="l"/>
        </a:tabLst>
        <a:defRPr sz="2100" kern="1200">
          <a:solidFill>
            <a:schemeClr val="tx1"/>
          </a:solidFill>
          <a:latin typeface="IBM Plex Sans" panose="020B0503050203000203" pitchFamily="34" charset="0"/>
          <a:ea typeface="+mn-ea"/>
          <a:cs typeface="Arial" panose="020B0604020202020204" pitchFamily="34" charset="0"/>
        </a:defRPr>
      </a:lvl1pPr>
      <a:lvl2pPr marL="457200" marR="0" indent="-228600" algn="l" defTabSz="921600"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tab pos="457200" algn="l"/>
          <a:tab pos="687600" algn="l"/>
        </a:tabLst>
        <a:defRPr sz="1900" b="0" i="0" u="none" kern="1200">
          <a:solidFill>
            <a:schemeClr val="tx1"/>
          </a:solidFill>
          <a:latin typeface="IBM Plex Sans" panose="020B0503050203000203" pitchFamily="34" charset="0"/>
          <a:ea typeface="+mn-ea"/>
          <a:cs typeface="Arial" panose="020B0604020202020204" pitchFamily="34" charset="0"/>
        </a:defRPr>
      </a:lvl2pPr>
      <a:lvl3pPr marL="685800" marR="0" indent="-228600" algn="l" defTabSz="921600"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tab pos="687600" algn="l"/>
        </a:tabLst>
        <a:defRPr sz="1900" kern="1200">
          <a:solidFill>
            <a:schemeClr val="tx1"/>
          </a:solidFill>
          <a:latin typeface="IBM Plex Sans" panose="020B0503050203000203" pitchFamily="34" charset="0"/>
          <a:ea typeface="+mn-ea"/>
          <a:cs typeface="Arial" panose="020B0604020202020204" pitchFamily="34" charset="0"/>
        </a:defRPr>
      </a:lvl3pPr>
      <a:lvl4pPr marL="681037"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p:bodyStyle>
    <p:otherStyle>
      <a:defPPr>
        <a:defRPr lang="en-US"/>
      </a:defPPr>
      <a:lvl1pPr marL="0" algn="l" defTabSz="1336761" rtl="0" eaLnBrk="1" latinLnBrk="0" hangingPunct="1">
        <a:defRPr sz="2631" kern="1200">
          <a:solidFill>
            <a:schemeClr val="tx1"/>
          </a:solidFill>
          <a:latin typeface="+mn-lt"/>
          <a:ea typeface="+mn-ea"/>
          <a:cs typeface="+mn-cs"/>
        </a:defRPr>
      </a:lvl1pPr>
      <a:lvl2pPr marL="668381" algn="l" defTabSz="1336761" rtl="0" eaLnBrk="1" latinLnBrk="0" hangingPunct="1">
        <a:defRPr sz="2631" kern="1200">
          <a:solidFill>
            <a:schemeClr val="tx1"/>
          </a:solidFill>
          <a:latin typeface="+mn-lt"/>
          <a:ea typeface="+mn-ea"/>
          <a:cs typeface="+mn-cs"/>
        </a:defRPr>
      </a:lvl2pPr>
      <a:lvl3pPr marL="1336761" algn="l" defTabSz="1336761" rtl="0" eaLnBrk="1" latinLnBrk="0" hangingPunct="1">
        <a:defRPr sz="2631" kern="1200">
          <a:solidFill>
            <a:schemeClr val="tx1"/>
          </a:solidFill>
          <a:latin typeface="+mn-lt"/>
          <a:ea typeface="+mn-ea"/>
          <a:cs typeface="+mn-cs"/>
        </a:defRPr>
      </a:lvl3pPr>
      <a:lvl4pPr marL="2005142" algn="l" defTabSz="1336761" rtl="0" eaLnBrk="1" latinLnBrk="0" hangingPunct="1">
        <a:defRPr sz="2631" kern="1200">
          <a:solidFill>
            <a:schemeClr val="tx1"/>
          </a:solidFill>
          <a:latin typeface="+mn-lt"/>
          <a:ea typeface="+mn-ea"/>
          <a:cs typeface="+mn-cs"/>
        </a:defRPr>
      </a:lvl4pPr>
      <a:lvl5pPr marL="2673523" algn="l" defTabSz="1336761" rtl="0" eaLnBrk="1" latinLnBrk="0" hangingPunct="1">
        <a:defRPr sz="2631" kern="1200">
          <a:solidFill>
            <a:schemeClr val="tx1"/>
          </a:solidFill>
          <a:latin typeface="+mn-lt"/>
          <a:ea typeface="+mn-ea"/>
          <a:cs typeface="+mn-cs"/>
        </a:defRPr>
      </a:lvl5pPr>
      <a:lvl6pPr marL="3341903" algn="l" defTabSz="1336761" rtl="0" eaLnBrk="1" latinLnBrk="0" hangingPunct="1">
        <a:defRPr sz="2631" kern="1200">
          <a:solidFill>
            <a:schemeClr val="tx1"/>
          </a:solidFill>
          <a:latin typeface="+mn-lt"/>
          <a:ea typeface="+mn-ea"/>
          <a:cs typeface="+mn-cs"/>
        </a:defRPr>
      </a:lvl6pPr>
      <a:lvl7pPr marL="4010284" algn="l" defTabSz="1336761" rtl="0" eaLnBrk="1" latinLnBrk="0" hangingPunct="1">
        <a:defRPr sz="2631" kern="1200">
          <a:solidFill>
            <a:schemeClr val="tx1"/>
          </a:solidFill>
          <a:latin typeface="+mn-lt"/>
          <a:ea typeface="+mn-ea"/>
          <a:cs typeface="+mn-cs"/>
        </a:defRPr>
      </a:lvl7pPr>
      <a:lvl8pPr marL="4678665" algn="l" defTabSz="1336761" rtl="0" eaLnBrk="1" latinLnBrk="0" hangingPunct="1">
        <a:defRPr sz="2631" kern="1200">
          <a:solidFill>
            <a:schemeClr val="tx1"/>
          </a:solidFill>
          <a:latin typeface="+mn-lt"/>
          <a:ea typeface="+mn-ea"/>
          <a:cs typeface="+mn-cs"/>
        </a:defRPr>
      </a:lvl8pPr>
      <a:lvl9pPr marL="5347045" algn="l" defTabSz="1336761" rtl="0" eaLnBrk="1" latinLnBrk="0" hangingPunct="1">
        <a:defRPr sz="263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1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08800" y="180000"/>
            <a:ext cx="11641455" cy="860400"/>
          </a:xfrm>
          <a:prstGeom prst="rect">
            <a:avLst/>
          </a:prstGeom>
          <a:noFill/>
          <a:ln>
            <a:noFill/>
          </a:ln>
          <a:effec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208800" y="1165722"/>
            <a:ext cx="11641455"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marL="228600" marR="0" lvl="0" indent="-228600" algn="l" defTabSz="896938"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defRPr/>
            </a:pPr>
            <a:r>
              <a:rPr kumimoji="0" lang="en-US" sz="21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Click to edit Master text styles</a:t>
            </a:r>
          </a:p>
          <a:p>
            <a:pPr marL="457200" marR="0" lvl="1" indent="-228600" algn="l" defTabSz="896938"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Second level</a:t>
            </a:r>
          </a:p>
          <a:p>
            <a:pPr marL="685800" marR="0" lvl="2" indent="-228600" algn="l" defTabSz="896938"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Third level</a:t>
            </a:r>
          </a:p>
        </p:txBody>
      </p:sp>
      <p:sp>
        <p:nvSpPr>
          <p:cNvPr id="1034" name="Rectangle 10"/>
          <p:cNvSpPr>
            <a:spLocks noGrp="1" noChangeArrowheads="1"/>
          </p:cNvSpPr>
          <p:nvPr>
            <p:ph type="sldNum" sz="quarter" idx="4"/>
          </p:nvPr>
        </p:nvSpPr>
        <p:spPr bwMode="gray">
          <a:xfrm>
            <a:off x="5573848" y="6681674"/>
            <a:ext cx="1102497"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fld id="{49E8191D-B835-45D5-91BE-8CAFF430D317}" type="slidenum">
              <a:rPr lang="en-US" smtClean="0"/>
              <a:pPr>
                <a:defRPr/>
              </a:pPr>
              <a:t>‹#›</a:t>
            </a:fld>
            <a:endParaRPr lang="en-US" dirty="0"/>
          </a:p>
        </p:txBody>
      </p:sp>
      <p:sp>
        <p:nvSpPr>
          <p:cNvPr id="1035" name="Rectangle 11"/>
          <p:cNvSpPr>
            <a:spLocks noGrp="1" noChangeArrowheads="1"/>
          </p:cNvSpPr>
          <p:nvPr>
            <p:ph type="ftr" sz="quarter" idx="3"/>
          </p:nvPr>
        </p:nvSpPr>
        <p:spPr bwMode="gray">
          <a:xfrm>
            <a:off x="10133334" y="6681674"/>
            <a:ext cx="1919466" cy="17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900">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r>
              <a:rPr lang="en-US"/>
              <a:t>© Copyright IBM Corporation 2018, 2022</a:t>
            </a:r>
            <a:endParaRPr lang="en-US" dirty="0"/>
          </a:p>
        </p:txBody>
      </p:sp>
      <p:sp>
        <p:nvSpPr>
          <p:cNvPr id="7" name="Text Box 2"/>
          <p:cNvSpPr txBox="1">
            <a:spLocks noChangeArrowheads="1"/>
          </p:cNvSpPr>
          <p:nvPr userDrawn="1">
            <p:custDataLst>
              <p:tags r:id="rId31"/>
            </p:custDataLst>
          </p:nvPr>
        </p:nvSpPr>
        <p:spPr bwMode="auto">
          <a:xfrm>
            <a:off x="309600" y="6681674"/>
            <a:ext cx="504481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614363">
              <a:spcAft>
                <a:spcPct val="25000"/>
              </a:spcAft>
              <a:buClr>
                <a:srgbClr val="008ABF"/>
              </a:buClr>
              <a:buChar char="•"/>
              <a:defRPr sz="2000">
                <a:solidFill>
                  <a:schemeClr val="tx1"/>
                </a:solidFill>
                <a:latin typeface="Arial" panose="020B0604020202020204" pitchFamily="34" charset="0"/>
              </a:defRPr>
            </a:lvl1pPr>
            <a:lvl2pPr marL="307975" indent="-228600" defTabSz="614363">
              <a:spcAft>
                <a:spcPct val="25000"/>
              </a:spcAft>
              <a:buClr>
                <a:srgbClr val="008ABF"/>
              </a:buClr>
              <a:buFont typeface="Arial" panose="020B0604020202020204" pitchFamily="34" charset="0"/>
              <a:buChar char="–"/>
              <a:defRPr sz="1700">
                <a:solidFill>
                  <a:schemeClr val="tx1"/>
                </a:solidFill>
                <a:latin typeface="Arial" panose="020B0604020202020204" pitchFamily="34" charset="0"/>
              </a:defRPr>
            </a:lvl2pPr>
            <a:lvl3pPr marL="614363" indent="-223838" defTabSz="614363">
              <a:spcAft>
                <a:spcPct val="25000"/>
              </a:spcAft>
              <a:buClr>
                <a:srgbClr val="008ABF"/>
              </a:buClr>
              <a:buChar char="•"/>
              <a:defRPr sz="1700">
                <a:solidFill>
                  <a:schemeClr val="tx1"/>
                </a:solidFill>
                <a:latin typeface="Arial" panose="020B0604020202020204" pitchFamily="34" charset="0"/>
              </a:defRPr>
            </a:lvl3pPr>
            <a:lvl4pPr marL="922338" indent="-214313" defTabSz="614363">
              <a:spcAft>
                <a:spcPct val="25000"/>
              </a:spcAft>
              <a:buClr>
                <a:srgbClr val="1966B2"/>
              </a:buClr>
              <a:buFont typeface="Arial" panose="020B0604020202020204" pitchFamily="34" charset="0"/>
              <a:buChar char="–"/>
              <a:defRPr sz="1700">
                <a:solidFill>
                  <a:schemeClr val="tx1"/>
                </a:solidFill>
                <a:latin typeface="Arial" panose="020B0604020202020204" pitchFamily="34" charset="0"/>
              </a:defRPr>
            </a:lvl4pPr>
            <a:lvl5pPr marL="1228725" indent="-223838" defTabSz="614363">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5pPr>
            <a:lvl6pPr marL="16859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6pPr>
            <a:lvl7pPr marL="21431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7pPr>
            <a:lvl8pPr marL="26003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8pPr>
            <a:lvl9pPr marL="30575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9pPr>
          </a:lstStyle>
          <a:p>
            <a:pPr>
              <a:lnSpc>
                <a:spcPct val="100000"/>
              </a:lnSpc>
              <a:spcBef>
                <a:spcPts val="0"/>
              </a:spcBef>
              <a:spcAft>
                <a:spcPct val="0"/>
              </a:spcAft>
              <a:buClrTx/>
              <a:buFontTx/>
              <a:buNone/>
              <a:defRPr/>
            </a:pPr>
            <a:r>
              <a:rPr lang="en-US" sz="900">
                <a:solidFill>
                  <a:srgbClr val="565656"/>
                </a:solidFill>
                <a:latin typeface="IBM Plex Sans ExtraLight" panose="020B0303050203000203" pitchFamily="34" charset="0"/>
                <a:ea typeface="Verdana" panose="020B0604030504040204" pitchFamily="34" charset="0"/>
                <a:cs typeface="Arial" panose="020B0604020202020204" pitchFamily="34" charset="0"/>
              </a:rPr>
              <a:t>Introduction to computer vision</a:t>
            </a:r>
            <a:endParaRPr lang="en-US" sz="900" dirty="0">
              <a:solidFill>
                <a:srgbClr val="565656"/>
              </a:solidFill>
              <a:latin typeface="IBM Plex Sans ExtraLight" panose="020B0303050203000203"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152115858"/>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25" r:id="rId3"/>
    <p:sldLayoutId id="2147484360" r:id="rId4"/>
    <p:sldLayoutId id="2147484327" r:id="rId5"/>
    <p:sldLayoutId id="2147484328" r:id="rId6"/>
    <p:sldLayoutId id="2147484329" r:id="rId7"/>
    <p:sldLayoutId id="2147484330" r:id="rId8"/>
    <p:sldLayoutId id="2147484351" r:id="rId9"/>
    <p:sldLayoutId id="2147484332" r:id="rId10"/>
    <p:sldLayoutId id="2147484333" r:id="rId11"/>
    <p:sldLayoutId id="2147484354" r:id="rId12"/>
    <p:sldLayoutId id="2147484363" r:id="rId13"/>
    <p:sldLayoutId id="2147484366" r:id="rId14"/>
    <p:sldLayoutId id="2147484367" r:id="rId15"/>
    <p:sldLayoutId id="2147484370" r:id="rId16"/>
    <p:sldLayoutId id="2147484338" r:id="rId17"/>
    <p:sldLayoutId id="2147484339" r:id="rId18"/>
    <p:sldLayoutId id="2147484340" r:id="rId19"/>
    <p:sldLayoutId id="2147484341" r:id="rId20"/>
    <p:sldLayoutId id="2147484374" r:id="rId21"/>
    <p:sldLayoutId id="2147484343" r:id="rId22"/>
    <p:sldLayoutId id="2147484344" r:id="rId23"/>
    <p:sldLayoutId id="2147484345" r:id="rId24"/>
    <p:sldLayoutId id="2147484346" r:id="rId25"/>
    <p:sldLayoutId id="2147484347" r:id="rId26"/>
    <p:sldLayoutId id="2147484348" r:id="rId27"/>
    <p:sldLayoutId id="2147484349" r:id="rId28"/>
    <p:sldLayoutId id="2147484368" r:id="rId29"/>
  </p:sldLayoutIdLst>
  <p:hf sldNum="0" hdr="0" dt="0"/>
  <p:txStyles>
    <p:titleStyle>
      <a:lvl1pPr algn="l" defTabSz="896938" rtl="0" eaLnBrk="1" fontAlgn="base" hangingPunct="1">
        <a:lnSpc>
          <a:spcPct val="90000"/>
        </a:lnSpc>
        <a:spcBef>
          <a:spcPct val="0"/>
        </a:spcBef>
        <a:spcAft>
          <a:spcPct val="0"/>
        </a:spcAft>
        <a:defRPr sz="3200" b="1" i="0" u="none" kern="1200">
          <a:solidFill>
            <a:srgbClr val="000000"/>
          </a:solidFill>
          <a:latin typeface="IBM Plex Sans" panose="020B0503050203000203" pitchFamily="34" charset="0"/>
          <a:ea typeface="+mj-ea"/>
          <a:cs typeface="Arial" panose="020B0604020202020204" pitchFamily="34" charset="0"/>
        </a:defRPr>
      </a:lvl1pPr>
      <a:lvl2pPr algn="l" defTabSz="896938" rtl="0" eaLnBrk="1" fontAlgn="base" hangingPunct="1">
        <a:spcBef>
          <a:spcPct val="0"/>
        </a:spcBef>
        <a:spcAft>
          <a:spcPct val="0"/>
        </a:spcAft>
        <a:defRPr sz="2300" b="1">
          <a:solidFill>
            <a:srgbClr val="008ABF"/>
          </a:solidFill>
          <a:latin typeface="Arial" panose="020B0604020202020204" pitchFamily="34" charset="0"/>
        </a:defRPr>
      </a:lvl2pPr>
      <a:lvl3pPr algn="l" defTabSz="896938" rtl="0" eaLnBrk="1" fontAlgn="base" hangingPunct="1">
        <a:spcBef>
          <a:spcPct val="0"/>
        </a:spcBef>
        <a:spcAft>
          <a:spcPct val="0"/>
        </a:spcAft>
        <a:defRPr sz="2300" b="1">
          <a:solidFill>
            <a:srgbClr val="008ABF"/>
          </a:solidFill>
          <a:latin typeface="Arial" panose="020B0604020202020204" pitchFamily="34" charset="0"/>
        </a:defRPr>
      </a:lvl3pPr>
      <a:lvl4pPr algn="l" defTabSz="896938" rtl="0" eaLnBrk="1" fontAlgn="base" hangingPunct="1">
        <a:spcBef>
          <a:spcPct val="0"/>
        </a:spcBef>
        <a:spcAft>
          <a:spcPct val="0"/>
        </a:spcAft>
        <a:defRPr sz="2300" b="1">
          <a:solidFill>
            <a:srgbClr val="008ABF"/>
          </a:solidFill>
          <a:latin typeface="Arial" panose="020B0604020202020204" pitchFamily="34" charset="0"/>
        </a:defRPr>
      </a:lvl4pPr>
      <a:lvl5pPr algn="l" defTabSz="896938" rtl="0" eaLnBrk="1" fontAlgn="base" hangingPunct="1">
        <a:spcBef>
          <a:spcPct val="0"/>
        </a:spcBef>
        <a:spcAft>
          <a:spcPct val="0"/>
        </a:spcAft>
        <a:defRPr sz="2300" b="1">
          <a:solidFill>
            <a:srgbClr val="008ABF"/>
          </a:solidFill>
          <a:latin typeface="Arial" panose="020B0604020202020204" pitchFamily="34" charset="0"/>
        </a:defRPr>
      </a:lvl5pPr>
      <a:lvl6pPr marL="668381" algn="l" defTabSz="898137" rtl="0" eaLnBrk="1" fontAlgn="base" hangingPunct="1">
        <a:spcBef>
          <a:spcPct val="0"/>
        </a:spcBef>
        <a:spcAft>
          <a:spcPct val="0"/>
        </a:spcAft>
        <a:defRPr sz="2339" b="1">
          <a:solidFill>
            <a:srgbClr val="1966B2"/>
          </a:solidFill>
          <a:latin typeface="Arial" panose="020B0604020202020204" pitchFamily="34" charset="0"/>
        </a:defRPr>
      </a:lvl6pPr>
      <a:lvl7pPr marL="1336761" algn="l" defTabSz="898137" rtl="0" eaLnBrk="1" fontAlgn="base" hangingPunct="1">
        <a:spcBef>
          <a:spcPct val="0"/>
        </a:spcBef>
        <a:spcAft>
          <a:spcPct val="0"/>
        </a:spcAft>
        <a:defRPr sz="2339" b="1">
          <a:solidFill>
            <a:srgbClr val="1966B2"/>
          </a:solidFill>
          <a:latin typeface="Arial" panose="020B0604020202020204" pitchFamily="34" charset="0"/>
        </a:defRPr>
      </a:lvl7pPr>
      <a:lvl8pPr marL="2005142" algn="l" defTabSz="898137" rtl="0" eaLnBrk="1" fontAlgn="base" hangingPunct="1">
        <a:spcBef>
          <a:spcPct val="0"/>
        </a:spcBef>
        <a:spcAft>
          <a:spcPct val="0"/>
        </a:spcAft>
        <a:defRPr sz="2339" b="1">
          <a:solidFill>
            <a:srgbClr val="1966B2"/>
          </a:solidFill>
          <a:latin typeface="Arial" panose="020B0604020202020204" pitchFamily="34" charset="0"/>
        </a:defRPr>
      </a:lvl8pPr>
      <a:lvl9pPr marL="2673523" algn="l" defTabSz="898137" rtl="0" eaLnBrk="1" fontAlgn="base" hangingPunct="1">
        <a:spcBef>
          <a:spcPct val="0"/>
        </a:spcBef>
        <a:spcAft>
          <a:spcPct val="0"/>
        </a:spcAft>
        <a:defRPr sz="2339" b="1">
          <a:solidFill>
            <a:srgbClr val="1966B2"/>
          </a:solidFill>
          <a:latin typeface="Arial" panose="020B0604020202020204" pitchFamily="34" charset="0"/>
        </a:defRPr>
      </a:lvl9pPr>
    </p:titleStyle>
    <p:bodyStyle>
      <a:lvl1pPr marL="228600" marR="0" indent="-228600" algn="l" defTabSz="921600"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tab pos="230400" algn="l"/>
          <a:tab pos="457200" algn="l"/>
          <a:tab pos="687600" algn="l"/>
        </a:tabLst>
        <a:defRPr sz="2100" kern="1200">
          <a:solidFill>
            <a:schemeClr val="tx1"/>
          </a:solidFill>
          <a:latin typeface="IBM Plex Sans" panose="020B0503050203000203" pitchFamily="34" charset="0"/>
          <a:ea typeface="+mn-ea"/>
          <a:cs typeface="Arial" panose="020B0604020202020204" pitchFamily="34" charset="0"/>
        </a:defRPr>
      </a:lvl1pPr>
      <a:lvl2pPr marL="457200" marR="0" indent="-228600" algn="l" defTabSz="921600"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tab pos="457200" algn="l"/>
          <a:tab pos="687600" algn="l"/>
        </a:tabLst>
        <a:defRPr sz="1900" b="0" i="0" u="none" kern="1200">
          <a:solidFill>
            <a:schemeClr val="tx1"/>
          </a:solidFill>
          <a:latin typeface="IBM Plex Sans" panose="020B0503050203000203" pitchFamily="34" charset="0"/>
          <a:ea typeface="+mn-ea"/>
          <a:cs typeface="Arial" panose="020B0604020202020204" pitchFamily="34" charset="0"/>
        </a:defRPr>
      </a:lvl2pPr>
      <a:lvl3pPr marL="685800" marR="0" indent="-228600" algn="l" defTabSz="921600"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tab pos="687600" algn="l"/>
        </a:tabLst>
        <a:defRPr sz="1900" kern="1200">
          <a:solidFill>
            <a:schemeClr val="tx1"/>
          </a:solidFill>
          <a:latin typeface="IBM Plex Sans" panose="020B0503050203000203" pitchFamily="34" charset="0"/>
          <a:ea typeface="+mn-ea"/>
          <a:cs typeface="Arial" panose="020B0604020202020204" pitchFamily="34" charset="0"/>
        </a:defRPr>
      </a:lvl3pPr>
      <a:lvl4pPr marL="681037"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p:bodyStyle>
    <p:otherStyle>
      <a:defPPr>
        <a:defRPr lang="en-US"/>
      </a:defPPr>
      <a:lvl1pPr marL="0" algn="l" defTabSz="1336761" rtl="0" eaLnBrk="1" latinLnBrk="0" hangingPunct="1">
        <a:defRPr sz="2631" kern="1200">
          <a:solidFill>
            <a:schemeClr val="tx1"/>
          </a:solidFill>
          <a:latin typeface="+mn-lt"/>
          <a:ea typeface="+mn-ea"/>
          <a:cs typeface="+mn-cs"/>
        </a:defRPr>
      </a:lvl1pPr>
      <a:lvl2pPr marL="668381" algn="l" defTabSz="1336761" rtl="0" eaLnBrk="1" latinLnBrk="0" hangingPunct="1">
        <a:defRPr sz="2631" kern="1200">
          <a:solidFill>
            <a:schemeClr val="tx1"/>
          </a:solidFill>
          <a:latin typeface="+mn-lt"/>
          <a:ea typeface="+mn-ea"/>
          <a:cs typeface="+mn-cs"/>
        </a:defRPr>
      </a:lvl2pPr>
      <a:lvl3pPr marL="1336761" algn="l" defTabSz="1336761" rtl="0" eaLnBrk="1" latinLnBrk="0" hangingPunct="1">
        <a:defRPr sz="2631" kern="1200">
          <a:solidFill>
            <a:schemeClr val="tx1"/>
          </a:solidFill>
          <a:latin typeface="+mn-lt"/>
          <a:ea typeface="+mn-ea"/>
          <a:cs typeface="+mn-cs"/>
        </a:defRPr>
      </a:lvl3pPr>
      <a:lvl4pPr marL="2005142" algn="l" defTabSz="1336761" rtl="0" eaLnBrk="1" latinLnBrk="0" hangingPunct="1">
        <a:defRPr sz="2631" kern="1200">
          <a:solidFill>
            <a:schemeClr val="tx1"/>
          </a:solidFill>
          <a:latin typeface="+mn-lt"/>
          <a:ea typeface="+mn-ea"/>
          <a:cs typeface="+mn-cs"/>
        </a:defRPr>
      </a:lvl4pPr>
      <a:lvl5pPr marL="2673523" algn="l" defTabSz="1336761" rtl="0" eaLnBrk="1" latinLnBrk="0" hangingPunct="1">
        <a:defRPr sz="2631" kern="1200">
          <a:solidFill>
            <a:schemeClr val="tx1"/>
          </a:solidFill>
          <a:latin typeface="+mn-lt"/>
          <a:ea typeface="+mn-ea"/>
          <a:cs typeface="+mn-cs"/>
        </a:defRPr>
      </a:lvl5pPr>
      <a:lvl6pPr marL="3341903" algn="l" defTabSz="1336761" rtl="0" eaLnBrk="1" latinLnBrk="0" hangingPunct="1">
        <a:defRPr sz="2631" kern="1200">
          <a:solidFill>
            <a:schemeClr val="tx1"/>
          </a:solidFill>
          <a:latin typeface="+mn-lt"/>
          <a:ea typeface="+mn-ea"/>
          <a:cs typeface="+mn-cs"/>
        </a:defRPr>
      </a:lvl6pPr>
      <a:lvl7pPr marL="4010284" algn="l" defTabSz="1336761" rtl="0" eaLnBrk="1" latinLnBrk="0" hangingPunct="1">
        <a:defRPr sz="2631" kern="1200">
          <a:solidFill>
            <a:schemeClr val="tx1"/>
          </a:solidFill>
          <a:latin typeface="+mn-lt"/>
          <a:ea typeface="+mn-ea"/>
          <a:cs typeface="+mn-cs"/>
        </a:defRPr>
      </a:lvl7pPr>
      <a:lvl8pPr marL="4678665" algn="l" defTabSz="1336761" rtl="0" eaLnBrk="1" latinLnBrk="0" hangingPunct="1">
        <a:defRPr sz="2631" kern="1200">
          <a:solidFill>
            <a:schemeClr val="tx1"/>
          </a:solidFill>
          <a:latin typeface="+mn-lt"/>
          <a:ea typeface="+mn-ea"/>
          <a:cs typeface="+mn-cs"/>
        </a:defRPr>
      </a:lvl8pPr>
      <a:lvl9pPr marL="5347045" algn="l" defTabSz="1336761" rtl="0" eaLnBrk="1" latinLnBrk="0" hangingPunct="1">
        <a:defRPr sz="263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IBM/powerai-counting-cars/blob/master/README.md#detect-track-and-count-cars-in-a-video"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hyperlink" Target="https://raw.githubusercontent.com/IBM/powerai-counting-cars/master/doc/source/images/output-video-as-gif.gi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cloud.annotations.ai/"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EAVtHjzQnqY"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6.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7.xml"/><Relationship Id="rId5" Type="http://schemas.openxmlformats.org/officeDocument/2006/relationships/image" Target="../media/image31.sv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tags" Target="../tags/tag8.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9.xml"/><Relationship Id="rId5" Type="http://schemas.openxmlformats.org/officeDocument/2006/relationships/image" Target="../media/image33.sv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ibm.com/developer/default/articles/introduction-computer-vision/images/hotdognothotdog.gif"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81600" y="608400"/>
            <a:ext cx="9216000" cy="3769200"/>
          </a:xfrm>
        </p:spPr>
        <p:txBody>
          <a:bodyPr/>
          <a:lstStyle/>
          <a:p>
            <a:r>
              <a:rPr lang="en-GB"/>
              <a:t>Introduction to computer vision</a:t>
            </a:r>
            <a:endParaRPr lang="en-GB" dirty="0"/>
          </a:p>
        </p:txBody>
      </p:sp>
      <p:sp>
        <p:nvSpPr>
          <p:cNvPr id="6" name="Text Placeholder 5">
            <a:extLst>
              <a:ext uri="{FF2B5EF4-FFF2-40B4-BE49-F238E27FC236}">
                <a16:creationId xmlns:a16="http://schemas.microsoft.com/office/drawing/2014/main" id="{1E0BF835-BD2A-4338-8336-3C77AFFB5323}"/>
              </a:ext>
            </a:extLst>
          </p:cNvPr>
          <p:cNvSpPr>
            <a:spLocks noGrp="1"/>
          </p:cNvSpPr>
          <p:nvPr>
            <p:ph type="body" sz="quarter" idx="11"/>
          </p:nvPr>
        </p:nvSpPr>
        <p:spPr/>
        <p:txBody>
          <a:bodyPr/>
          <a:lstStyle/>
          <a:p>
            <a:endParaRPr lang="en-US"/>
          </a:p>
        </p:txBody>
      </p:sp>
      <p:sp>
        <p:nvSpPr>
          <p:cNvPr id="2" name="Footer Placeholder 1">
            <a:extLst>
              <a:ext uri="{FF2B5EF4-FFF2-40B4-BE49-F238E27FC236}">
                <a16:creationId xmlns:a16="http://schemas.microsoft.com/office/drawing/2014/main" id="{0275738D-92F8-4327-A86C-F0E228062CD4}"/>
              </a:ext>
            </a:extLst>
          </p:cNvPr>
          <p:cNvSpPr>
            <a:spLocks noGrp="1"/>
          </p:cNvSpPr>
          <p:nvPr>
            <p:ph type="ftr" sz="quarter" idx="10"/>
          </p:nvPr>
        </p:nvSpPr>
        <p:spPr/>
        <p:txBody>
          <a:bodyPr/>
          <a:lstStyle/>
          <a:p>
            <a:pPr>
              <a:defRPr/>
            </a:pPr>
            <a:r>
              <a:rPr lang="en-US"/>
              <a:t>© Copyright IBM Corporation 2018, 2022</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vision tasks (cont.)</a:t>
            </a:r>
          </a:p>
        </p:txBody>
      </p:sp>
      <p:sp>
        <p:nvSpPr>
          <p:cNvPr id="3" name="Content Placeholder 2"/>
          <p:cNvSpPr>
            <a:spLocks noGrp="1"/>
          </p:cNvSpPr>
          <p:nvPr>
            <p:ph idx="1"/>
          </p:nvPr>
        </p:nvSpPr>
        <p:spPr>
          <a:xfrm>
            <a:off x="208800" y="1164168"/>
            <a:ext cx="11641455" cy="5513832"/>
          </a:xfrm>
        </p:spPr>
        <p:txBody>
          <a:bodyPr/>
          <a:lstStyle/>
          <a:p>
            <a:r>
              <a:rPr lang="en-GB" b="1" dirty="0"/>
              <a:t>Object tracking</a:t>
            </a:r>
            <a:r>
              <a:rPr lang="en-GB" dirty="0"/>
              <a:t>: Following the position changes of a target object from one frame to another in an image sequence or video.</a:t>
            </a:r>
          </a:p>
          <a:p>
            <a:r>
              <a:rPr lang="en-US" dirty="0"/>
              <a:t>Example: Autonomous vehicles need to not only classify and detect objects such as pedestrians, other cars and road infrastructure, they need to track them in motion to avoid collisions and obey traffic laws</a:t>
            </a:r>
            <a:endParaRPr lang="en-GB" dirty="0"/>
          </a:p>
          <a:p>
            <a:r>
              <a:rPr lang="en-US" dirty="0"/>
              <a:t>	“</a:t>
            </a:r>
            <a:r>
              <a:rPr lang="en-US" dirty="0">
                <a:hlinkClick r:id="rId3"/>
              </a:rPr>
              <a:t>Detect, track, and count cars in a video</a:t>
            </a:r>
            <a:r>
              <a:rPr lang="en-US" dirty="0"/>
              <a:t>” provides an example to show you how the object tracking code pattern is used for object detection along with object tracking to annotate a video and count cars.</a:t>
            </a:r>
            <a:endParaRPr lang="en-GB" dirty="0"/>
          </a:p>
          <a:p>
            <a:endParaRPr lang="en-GB" dirty="0"/>
          </a:p>
          <a:p>
            <a:endParaRPr lang="en-GB" dirty="0"/>
          </a:p>
          <a:p>
            <a:endParaRPr lang="en-GB" dirty="0"/>
          </a:p>
          <a:p>
            <a:endParaRPr lang="en-GB" dirty="0"/>
          </a:p>
          <a:p>
            <a:endParaRPr lang="en-US" dirty="0"/>
          </a:p>
          <a:p>
            <a:endParaRPr lang="en-US" dirty="0"/>
          </a:p>
          <a:p>
            <a:pPr lvl="3"/>
            <a:r>
              <a:rPr lang="en-US" dirty="0"/>
              <a:t>			</a:t>
            </a:r>
            <a:endParaRPr lang="en-GB" dirty="0"/>
          </a:p>
        </p:txBody>
      </p:sp>
      <p:pic>
        <p:nvPicPr>
          <p:cNvPr id="6" name="Picture 5">
            <a:hlinkClick r:id="rId4"/>
            <a:extLst>
              <a:ext uri="{FF2B5EF4-FFF2-40B4-BE49-F238E27FC236}">
                <a16:creationId xmlns:a16="http://schemas.microsoft.com/office/drawing/2014/main" id="{351081EA-F5A8-4653-8155-6D4108181E10}"/>
              </a:ext>
            </a:extLst>
          </p:cNvPr>
          <p:cNvPicPr>
            <a:picLocks noChangeAspect="1"/>
          </p:cNvPicPr>
          <p:nvPr/>
        </p:nvPicPr>
        <p:blipFill>
          <a:blip r:embed="rId5"/>
          <a:stretch>
            <a:fillRect/>
          </a:stretch>
        </p:blipFill>
        <p:spPr>
          <a:xfrm>
            <a:off x="4097410" y="3921084"/>
            <a:ext cx="4740853" cy="2608961"/>
          </a:xfrm>
          <a:prstGeom prst="rect">
            <a:avLst/>
          </a:prstGeom>
        </p:spPr>
      </p:pic>
      <p:sp>
        <p:nvSpPr>
          <p:cNvPr id="4" name="Footer Placeholder 3">
            <a:extLst>
              <a:ext uri="{FF2B5EF4-FFF2-40B4-BE49-F238E27FC236}">
                <a16:creationId xmlns:a16="http://schemas.microsoft.com/office/drawing/2014/main" id="{69FEA321-224E-4BF2-9DCF-6EED0BC5663F}"/>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504351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vision tasks (cont.)</a:t>
            </a:r>
          </a:p>
        </p:txBody>
      </p:sp>
      <p:sp>
        <p:nvSpPr>
          <p:cNvPr id="3" name="Content Placeholder 2"/>
          <p:cNvSpPr>
            <a:spLocks noGrp="1"/>
          </p:cNvSpPr>
          <p:nvPr>
            <p:ph idx="1"/>
          </p:nvPr>
        </p:nvSpPr>
        <p:spPr>
          <a:xfrm>
            <a:off x="208800" y="1164168"/>
            <a:ext cx="11641455" cy="5513832"/>
          </a:xfrm>
        </p:spPr>
        <p:txBody>
          <a:bodyPr/>
          <a:lstStyle/>
          <a:p>
            <a:r>
              <a:rPr lang="en-GB" b="1" dirty="0"/>
              <a:t>Content-based image retrieval</a:t>
            </a:r>
            <a:r>
              <a:rPr lang="en-GB" dirty="0"/>
              <a:t>: Image retrieval from a database based on user’s image query.</a:t>
            </a:r>
          </a:p>
          <a:p>
            <a:pPr lvl="1"/>
            <a:r>
              <a:rPr lang="en-GB" dirty="0"/>
              <a:t>By using image actual feature contents such as </a:t>
            </a:r>
            <a:r>
              <a:rPr lang="en-US" dirty="0"/>
              <a:t>colors</a:t>
            </a:r>
            <a:r>
              <a:rPr lang="en-GB" dirty="0"/>
              <a:t>, shapes, and textures</a:t>
            </a:r>
          </a:p>
          <a:p>
            <a:pPr lvl="1"/>
            <a:r>
              <a:rPr lang="en-GB" dirty="0"/>
              <a:t>Not using image metadata (keywords, tags, or descriptions)</a:t>
            </a:r>
          </a:p>
          <a:p>
            <a:r>
              <a:rPr lang="en-GB" b="1" dirty="0"/>
              <a:t>Optical character recognition (OCR)</a:t>
            </a:r>
            <a:r>
              <a:rPr lang="en-GB" dirty="0"/>
              <a:t>: Converting hand-written text to a digital format. </a:t>
            </a:r>
          </a:p>
          <a:p>
            <a:endParaRPr lang="en-GB" dirty="0"/>
          </a:p>
        </p:txBody>
      </p:sp>
      <p:pic>
        <p:nvPicPr>
          <p:cNvPr id="6" name="Picture 5" descr="Image result for ocr ibm">
            <a:extLst>
              <a:ext uri="{FF2B5EF4-FFF2-40B4-BE49-F238E27FC236}">
                <a16:creationId xmlns:a16="http://schemas.microsoft.com/office/drawing/2014/main" id="{BF4F42BF-9E54-405E-A814-751ADDD909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47636" y="3223492"/>
            <a:ext cx="6181255" cy="3098490"/>
          </a:xfrm>
          <a:prstGeom prst="rect">
            <a:avLst/>
          </a:prstGeom>
          <a:noFill/>
          <a:ln>
            <a:noFill/>
          </a:ln>
        </p:spPr>
      </p:pic>
      <p:sp>
        <p:nvSpPr>
          <p:cNvPr id="4" name="Footer Placeholder 3">
            <a:extLst>
              <a:ext uri="{FF2B5EF4-FFF2-40B4-BE49-F238E27FC236}">
                <a16:creationId xmlns:a16="http://schemas.microsoft.com/office/drawing/2014/main" id="{50BA8C46-85B7-429E-A4EF-A68FDCDACAA7}"/>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005350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vision tasks (cont.)</a:t>
            </a:r>
          </a:p>
        </p:txBody>
      </p:sp>
      <p:sp>
        <p:nvSpPr>
          <p:cNvPr id="3" name="Content Placeholder 2"/>
          <p:cNvSpPr>
            <a:spLocks noGrp="1"/>
          </p:cNvSpPr>
          <p:nvPr>
            <p:ph idx="1"/>
          </p:nvPr>
        </p:nvSpPr>
        <p:spPr>
          <a:xfrm>
            <a:off x="208800" y="1164168"/>
            <a:ext cx="11641455" cy="5513832"/>
          </a:xfrm>
        </p:spPr>
        <p:txBody>
          <a:bodyPr/>
          <a:lstStyle/>
          <a:p>
            <a:r>
              <a:rPr lang="en-GB" b="1" dirty="0"/>
              <a:t>Image restoration</a:t>
            </a:r>
            <a:r>
              <a:rPr lang="en-GB" dirty="0"/>
              <a:t>: Fixing and restoring images that are corrupted by noise, such as motion blur, to their default state. </a:t>
            </a:r>
          </a:p>
          <a:p>
            <a:r>
              <a:rPr lang="en-GB" b="1" dirty="0"/>
              <a:t>Scene reconstruction</a:t>
            </a:r>
            <a:r>
              <a:rPr lang="en-GB" dirty="0"/>
              <a:t>: Creation of a 3D model by supplying the system with multiple 2D images from different views. The computer constructs a 3D model based on those images.</a:t>
            </a:r>
          </a:p>
          <a:p>
            <a:endParaRPr lang="da-DK" dirty="0"/>
          </a:p>
          <a:p>
            <a:endParaRPr lang="da-DK" dirty="0"/>
          </a:p>
          <a:p>
            <a:endParaRPr lang="da-DK" dirty="0"/>
          </a:p>
          <a:p>
            <a:endParaRPr lang="da-DK" dirty="0"/>
          </a:p>
          <a:p>
            <a:endParaRPr lang="da-DK" dirty="0"/>
          </a:p>
          <a:p>
            <a:endParaRPr lang="da-DK" dirty="0"/>
          </a:p>
          <a:p>
            <a:pPr lvl="3"/>
            <a:r>
              <a:rPr lang="da-DK" dirty="0"/>
              <a:t>				(Sinha, Steedly, Szeliskiet al. 2008) © 2008 ACM.</a:t>
            </a:r>
          </a:p>
          <a:p>
            <a:endParaRPr lang="en-GB" dirty="0"/>
          </a:p>
          <a:p>
            <a:endParaRPr lang="en-GB" dirty="0"/>
          </a:p>
        </p:txBody>
      </p:sp>
      <p:pic>
        <p:nvPicPr>
          <p:cNvPr id="6" name="Picture 5">
            <a:extLst>
              <a:ext uri="{FF2B5EF4-FFF2-40B4-BE49-F238E27FC236}">
                <a16:creationId xmlns:a16="http://schemas.microsoft.com/office/drawing/2014/main" id="{D1E538C5-44AD-4699-A93B-EE35E719010F}"/>
              </a:ext>
            </a:extLst>
          </p:cNvPr>
          <p:cNvPicPr>
            <a:picLocks noChangeAspect="1"/>
          </p:cNvPicPr>
          <p:nvPr/>
        </p:nvPicPr>
        <p:blipFill>
          <a:blip r:embed="rId3"/>
          <a:stretch>
            <a:fillRect/>
          </a:stretch>
        </p:blipFill>
        <p:spPr>
          <a:xfrm>
            <a:off x="1987509" y="2939971"/>
            <a:ext cx="8314678" cy="2187615"/>
          </a:xfrm>
          <a:prstGeom prst="rect">
            <a:avLst/>
          </a:prstGeom>
        </p:spPr>
      </p:pic>
      <p:sp>
        <p:nvSpPr>
          <p:cNvPr id="4" name="Footer Placeholder 3">
            <a:extLst>
              <a:ext uri="{FF2B5EF4-FFF2-40B4-BE49-F238E27FC236}">
                <a16:creationId xmlns:a16="http://schemas.microsoft.com/office/drawing/2014/main" id="{08602FEC-88B6-470D-97B9-9CC8DE3A3749}"/>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747882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vision tools </a:t>
            </a:r>
          </a:p>
        </p:txBody>
      </p:sp>
      <p:sp>
        <p:nvSpPr>
          <p:cNvPr id="3" name="Content Placeholder 2"/>
          <p:cNvSpPr>
            <a:spLocks noGrp="1"/>
          </p:cNvSpPr>
          <p:nvPr>
            <p:ph idx="1"/>
          </p:nvPr>
        </p:nvSpPr>
        <p:spPr>
          <a:xfrm>
            <a:off x="208800" y="1164168"/>
            <a:ext cx="11641455" cy="5513832"/>
          </a:xfrm>
        </p:spPr>
        <p:txBody>
          <a:bodyPr/>
          <a:lstStyle/>
          <a:p>
            <a:r>
              <a:rPr lang="en-GB" dirty="0"/>
              <a:t>OpenCV: CV open source library </a:t>
            </a:r>
          </a:p>
          <a:p>
            <a:pPr lvl="1"/>
            <a:r>
              <a:rPr lang="en-GB" dirty="0"/>
              <a:t>C++, Python, Java, and MATLAB interfaces</a:t>
            </a:r>
          </a:p>
          <a:p>
            <a:r>
              <a:rPr lang="en-US" dirty="0" err="1"/>
              <a:t>PyTorchCV</a:t>
            </a:r>
            <a:r>
              <a:rPr lang="en-US" dirty="0"/>
              <a:t> is based on </a:t>
            </a:r>
            <a:r>
              <a:rPr lang="en-US" dirty="0" err="1"/>
              <a:t>PyTorch</a:t>
            </a:r>
            <a:r>
              <a:rPr lang="en-US" dirty="0"/>
              <a:t> framework. </a:t>
            </a:r>
          </a:p>
          <a:p>
            <a:pPr lvl="1"/>
            <a:r>
              <a:rPr lang="en-US" dirty="0"/>
              <a:t>Used for various computer vision tasks. </a:t>
            </a:r>
          </a:p>
          <a:p>
            <a:pPr lvl="1"/>
            <a:r>
              <a:rPr lang="en-US" dirty="0"/>
              <a:t>Includes a collection of pretrained models for image classification, segmentation, detection, and pose estimation. </a:t>
            </a:r>
          </a:p>
          <a:p>
            <a:r>
              <a:rPr lang="en-US" dirty="0" err="1"/>
              <a:t>scikit</a:t>
            </a:r>
            <a:r>
              <a:rPr lang="en-US" dirty="0"/>
              <a:t>-image is an open source library for image processing. </a:t>
            </a:r>
          </a:p>
          <a:p>
            <a:pPr lvl="1"/>
            <a:r>
              <a:rPr lang="en-US" dirty="0"/>
              <a:t>Includes a set of algorithms for image processing. </a:t>
            </a:r>
          </a:p>
          <a:p>
            <a:pPr lvl="1"/>
            <a:r>
              <a:rPr lang="en-US" dirty="0"/>
              <a:t>Implements algorithms and utilities that are used in research, education, and industry applications. </a:t>
            </a:r>
          </a:p>
          <a:p>
            <a:pPr lvl="1"/>
            <a:r>
              <a:rPr lang="en-US" dirty="0"/>
              <a:t>Well-documented API in the Python programming language.</a:t>
            </a:r>
          </a:p>
          <a:p>
            <a:endParaRPr lang="en-US" dirty="0"/>
          </a:p>
          <a:p>
            <a:endParaRPr lang="en-GB" dirty="0"/>
          </a:p>
          <a:p>
            <a:endParaRPr lang="en-GB" dirty="0"/>
          </a:p>
          <a:p>
            <a:endParaRPr lang="en-GB" dirty="0"/>
          </a:p>
        </p:txBody>
      </p:sp>
      <p:pic>
        <p:nvPicPr>
          <p:cNvPr id="4" name="Picture 3"/>
          <p:cNvPicPr>
            <a:picLocks noChangeAspect="1"/>
          </p:cNvPicPr>
          <p:nvPr/>
        </p:nvPicPr>
        <p:blipFill>
          <a:blip r:embed="rId3"/>
          <a:stretch>
            <a:fillRect/>
          </a:stretch>
        </p:blipFill>
        <p:spPr>
          <a:xfrm>
            <a:off x="7919881" y="1323132"/>
            <a:ext cx="2817041" cy="1315300"/>
          </a:xfrm>
          <a:prstGeom prst="rect">
            <a:avLst/>
          </a:prstGeom>
        </p:spPr>
      </p:pic>
      <p:sp>
        <p:nvSpPr>
          <p:cNvPr id="5" name="Footer Placeholder 4">
            <a:extLst>
              <a:ext uri="{FF2B5EF4-FFF2-40B4-BE49-F238E27FC236}">
                <a16:creationId xmlns:a16="http://schemas.microsoft.com/office/drawing/2014/main" id="{878CEEAC-1A73-43B9-812B-69C7256CE2F1}"/>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959311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vision tools  (cont.)</a:t>
            </a:r>
          </a:p>
        </p:txBody>
      </p:sp>
      <p:sp>
        <p:nvSpPr>
          <p:cNvPr id="3" name="Content Placeholder 2"/>
          <p:cNvSpPr>
            <a:spLocks noGrp="1"/>
          </p:cNvSpPr>
          <p:nvPr>
            <p:ph idx="1"/>
          </p:nvPr>
        </p:nvSpPr>
        <p:spPr>
          <a:xfrm>
            <a:off x="208800" y="1164168"/>
            <a:ext cx="11641455" cy="5513832"/>
          </a:xfrm>
        </p:spPr>
        <p:txBody>
          <a:bodyPr/>
          <a:lstStyle/>
          <a:p>
            <a:r>
              <a:rPr lang="en-US" dirty="0"/>
              <a:t>IBM Maximo Visual Inspection</a:t>
            </a:r>
          </a:p>
          <a:p>
            <a:pPr lvl="1"/>
            <a:r>
              <a:rPr lang="en-US" dirty="0"/>
              <a:t>Makes computer vision with deep learning more accessible to business users.</a:t>
            </a:r>
          </a:p>
          <a:p>
            <a:pPr lvl="1"/>
            <a:r>
              <a:rPr lang="en-US" dirty="0"/>
              <a:t>Includes a toolset that subject matter experts (SMEs) can use to label, train, and deploy deep learning vision models.</a:t>
            </a:r>
          </a:p>
          <a:p>
            <a:pPr lvl="1"/>
            <a:r>
              <a:rPr lang="en-US" dirty="0"/>
              <a:t>No coding or deep learning expertise is required.</a:t>
            </a:r>
          </a:p>
          <a:p>
            <a:pPr lvl="1"/>
            <a:r>
              <a:rPr lang="en-US" dirty="0"/>
              <a:t>Benefits: Identify defects faster with visual inspection powered by AI</a:t>
            </a:r>
          </a:p>
          <a:p>
            <a:pPr lvl="2"/>
            <a:r>
              <a:rPr lang="en-US" dirty="0"/>
              <a:t>Improve uptime and reduce defects</a:t>
            </a:r>
          </a:p>
          <a:p>
            <a:pPr lvl="2"/>
            <a:r>
              <a:rPr lang="en-US" dirty="0"/>
              <a:t>Enable quick action and issue resolution</a:t>
            </a:r>
          </a:p>
          <a:p>
            <a:pPr lvl="2"/>
            <a:r>
              <a:rPr lang="en-US" dirty="0"/>
              <a:t>Empower SMEs</a:t>
            </a:r>
          </a:p>
          <a:p>
            <a:pPr lvl="2"/>
            <a:endParaRPr lang="en-US" dirty="0"/>
          </a:p>
          <a:p>
            <a:endParaRPr lang="en-GB" dirty="0"/>
          </a:p>
          <a:p>
            <a:endParaRPr lang="en-GB" dirty="0"/>
          </a:p>
          <a:p>
            <a:endParaRPr lang="en-GB" dirty="0"/>
          </a:p>
        </p:txBody>
      </p:sp>
      <p:pic>
        <p:nvPicPr>
          <p:cNvPr id="6" name="Picture 5"/>
          <p:cNvPicPr>
            <a:picLocks noChangeAspect="1"/>
          </p:cNvPicPr>
          <p:nvPr/>
        </p:nvPicPr>
        <p:blipFill>
          <a:blip r:embed="rId3"/>
          <a:stretch>
            <a:fillRect/>
          </a:stretch>
        </p:blipFill>
        <p:spPr>
          <a:xfrm>
            <a:off x="4632943" y="4139249"/>
            <a:ext cx="5764528" cy="2388576"/>
          </a:xfrm>
          <a:prstGeom prst="rect">
            <a:avLst/>
          </a:prstGeom>
        </p:spPr>
      </p:pic>
      <p:sp>
        <p:nvSpPr>
          <p:cNvPr id="5" name="Footer Placeholder 4">
            <a:extLst>
              <a:ext uri="{FF2B5EF4-FFF2-40B4-BE49-F238E27FC236}">
                <a16:creationId xmlns:a16="http://schemas.microsoft.com/office/drawing/2014/main" id="{0EEDE54B-5BCA-4E77-AE3B-ABE954EB653C}"/>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467772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vision tools  (cont.)</a:t>
            </a:r>
          </a:p>
        </p:txBody>
      </p:sp>
      <p:sp>
        <p:nvSpPr>
          <p:cNvPr id="3" name="Content Placeholder 2"/>
          <p:cNvSpPr>
            <a:spLocks noGrp="1"/>
          </p:cNvSpPr>
          <p:nvPr>
            <p:ph idx="1"/>
          </p:nvPr>
        </p:nvSpPr>
        <p:spPr>
          <a:xfrm>
            <a:off x="208800" y="1164168"/>
            <a:ext cx="11641455" cy="5513832"/>
          </a:xfrm>
        </p:spPr>
        <p:txBody>
          <a:bodyPr/>
          <a:lstStyle/>
          <a:p>
            <a:r>
              <a:rPr lang="en-US" dirty="0"/>
              <a:t>IBM Cloud Annotations</a:t>
            </a:r>
          </a:p>
          <a:p>
            <a:pPr lvl="1"/>
            <a:r>
              <a:rPr lang="en-US" dirty="0"/>
              <a:t>Makes labeling images and training machine learning models easy. </a:t>
            </a:r>
          </a:p>
          <a:p>
            <a:pPr lvl="1"/>
            <a:r>
              <a:rPr lang="en-US" dirty="0"/>
              <a:t>Supports both photos and videos. </a:t>
            </a:r>
          </a:p>
          <a:p>
            <a:pPr lvl="1"/>
            <a:r>
              <a:rPr lang="en-US" dirty="0"/>
              <a:t>Object detection: An object detection model provides the following information:</a:t>
            </a:r>
          </a:p>
          <a:p>
            <a:pPr lvl="2"/>
            <a:r>
              <a:rPr lang="en-US" dirty="0"/>
              <a:t>Type of object and prediction confidence level</a:t>
            </a:r>
          </a:p>
          <a:p>
            <a:pPr lvl="2"/>
            <a:r>
              <a:rPr lang="en-US" dirty="0"/>
              <a:t>Location: The coordinates and area of where the object is in the image.</a:t>
            </a:r>
          </a:p>
          <a:p>
            <a:pPr lvl="2"/>
            <a:r>
              <a:rPr lang="en-US" dirty="0"/>
              <a:t>Count: The number of objects found in the image.</a:t>
            </a:r>
          </a:p>
          <a:p>
            <a:pPr lvl="2"/>
            <a:r>
              <a:rPr lang="en-US" dirty="0"/>
              <a:t>Size: How large the object is with respect to the image dimensions.</a:t>
            </a:r>
          </a:p>
          <a:p>
            <a:pPr lvl="1"/>
            <a:r>
              <a:rPr lang="en-US" dirty="0"/>
              <a:t> </a:t>
            </a:r>
            <a:r>
              <a:rPr lang="en-US" b="1" dirty="0"/>
              <a:t>Object classification</a:t>
            </a:r>
            <a:r>
              <a:rPr lang="en-US" dirty="0"/>
              <a:t>: An object classification model provides the following information  </a:t>
            </a:r>
          </a:p>
          <a:p>
            <a:pPr lvl="2"/>
            <a:r>
              <a:rPr lang="en-US" dirty="0"/>
              <a:t>Type of object and prediction confidence level</a:t>
            </a:r>
          </a:p>
          <a:p>
            <a:pPr lvl="1"/>
            <a:r>
              <a:rPr lang="en-US" dirty="0"/>
              <a:t>To use Cloud Annotations, go to </a:t>
            </a:r>
            <a:r>
              <a:rPr lang="en-US" dirty="0">
                <a:hlinkClick r:id="rId3"/>
              </a:rPr>
              <a:t>cloud.annotations.ai</a:t>
            </a:r>
            <a:r>
              <a:rPr lang="en-US" dirty="0"/>
              <a:t> and click </a:t>
            </a:r>
            <a:r>
              <a:rPr lang="en-US" b="1" dirty="0"/>
              <a:t>Continue with IBM Cloud</a:t>
            </a:r>
          </a:p>
          <a:p>
            <a:pPr lvl="1"/>
            <a:endParaRPr lang="en-US" dirty="0"/>
          </a:p>
          <a:p>
            <a:endParaRPr lang="en-GB" dirty="0"/>
          </a:p>
          <a:p>
            <a:endParaRPr lang="en-GB" dirty="0"/>
          </a:p>
          <a:p>
            <a:endParaRPr lang="en-GB" dirty="0"/>
          </a:p>
        </p:txBody>
      </p:sp>
      <p:sp>
        <p:nvSpPr>
          <p:cNvPr id="5" name="Footer Placeholder 4">
            <a:extLst>
              <a:ext uri="{FF2B5EF4-FFF2-40B4-BE49-F238E27FC236}">
                <a16:creationId xmlns:a16="http://schemas.microsoft.com/office/drawing/2014/main" id="{2A39CB16-E09B-493A-AB85-5949A28FA011}"/>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9090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vision use cases</a:t>
            </a:r>
          </a:p>
        </p:txBody>
      </p:sp>
      <p:sp>
        <p:nvSpPr>
          <p:cNvPr id="3" name="Content Placeholder 2"/>
          <p:cNvSpPr>
            <a:spLocks noGrp="1"/>
          </p:cNvSpPr>
          <p:nvPr>
            <p:ph idx="1"/>
          </p:nvPr>
        </p:nvSpPr>
        <p:spPr>
          <a:xfrm>
            <a:off x="208800" y="1164168"/>
            <a:ext cx="11641455" cy="5513832"/>
          </a:xfrm>
        </p:spPr>
        <p:txBody>
          <a:bodyPr/>
          <a:lstStyle/>
          <a:p>
            <a:r>
              <a:rPr lang="en-GB" b="1" dirty="0"/>
              <a:t>Facial recognition</a:t>
            </a:r>
            <a:r>
              <a:rPr lang="en-GB" dirty="0"/>
              <a:t>: We use facial recognition daily.</a:t>
            </a:r>
          </a:p>
          <a:p>
            <a:pPr lvl="1"/>
            <a:r>
              <a:rPr lang="en-GB" dirty="0"/>
              <a:t>Taking a photo and applying effects by using your smartphone.</a:t>
            </a:r>
          </a:p>
          <a:p>
            <a:pPr lvl="1"/>
            <a:r>
              <a:rPr lang="en-GB" dirty="0"/>
              <a:t>Tagging friends on social media. </a:t>
            </a:r>
          </a:p>
          <a:p>
            <a:endParaRPr lang="en-GB" dirty="0"/>
          </a:p>
        </p:txBody>
      </p:sp>
      <p:pic>
        <p:nvPicPr>
          <p:cNvPr id="5" name="Picture 4" descr="C:\AAA-Marcela-IBM-T510\DNA-AL7A00\Cognitive\Vision\image_tagging.png">
            <a:extLst>
              <a:ext uri="{FF2B5EF4-FFF2-40B4-BE49-F238E27FC236}">
                <a16:creationId xmlns:a16="http://schemas.microsoft.com/office/drawing/2014/main" id="{1DAD918F-23F4-4202-81B3-FB1BB02665D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45156" y="2650604"/>
            <a:ext cx="7280476" cy="3901397"/>
          </a:xfrm>
          <a:prstGeom prst="rect">
            <a:avLst/>
          </a:prstGeom>
          <a:noFill/>
          <a:ln>
            <a:noFill/>
          </a:ln>
        </p:spPr>
      </p:pic>
      <p:sp>
        <p:nvSpPr>
          <p:cNvPr id="4" name="Footer Placeholder 3">
            <a:extLst>
              <a:ext uri="{FF2B5EF4-FFF2-40B4-BE49-F238E27FC236}">
                <a16:creationId xmlns:a16="http://schemas.microsoft.com/office/drawing/2014/main" id="{D5E2C542-02BA-4F51-AE0A-7CCA87A19B4D}"/>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346193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vision use cases (cont.)</a:t>
            </a:r>
          </a:p>
        </p:txBody>
      </p:sp>
      <p:sp>
        <p:nvSpPr>
          <p:cNvPr id="3" name="Content Placeholder 2"/>
          <p:cNvSpPr>
            <a:spLocks noGrp="1"/>
          </p:cNvSpPr>
          <p:nvPr>
            <p:ph idx="1"/>
          </p:nvPr>
        </p:nvSpPr>
        <p:spPr>
          <a:xfrm>
            <a:off x="208800" y="1164168"/>
            <a:ext cx="11641455" cy="5513832"/>
          </a:xfrm>
        </p:spPr>
        <p:txBody>
          <a:bodyPr/>
          <a:lstStyle/>
          <a:p>
            <a:r>
              <a:rPr lang="en-GB" b="1" dirty="0"/>
              <a:t>Augmented reality</a:t>
            </a:r>
            <a:r>
              <a:rPr lang="en-GB" dirty="0"/>
              <a:t>: Manipulation and addition of a system-generated image (3D or 2D) as an overlay of a user’s view. </a:t>
            </a:r>
          </a:p>
          <a:p>
            <a:r>
              <a:rPr lang="en-GB" dirty="0"/>
              <a:t>Examples: Google Glass, emoji filters in some mobile apps, and Pokémon Go.</a:t>
            </a:r>
          </a:p>
          <a:p>
            <a:r>
              <a:rPr lang="en-GB" dirty="0"/>
              <a:t>Mobile shopping applications will give in-store shoppers instant product details and promotions through their mobile devices. </a:t>
            </a:r>
          </a:p>
          <a:p>
            <a:endParaRPr lang="en-GB" dirty="0"/>
          </a:p>
        </p:txBody>
      </p:sp>
      <p:pic>
        <p:nvPicPr>
          <p:cNvPr id="6" name="Picture 5" descr="https://developer.ibm.com/africa/wp-content/uploads/sites/145/2017/10/word-image-447.png">
            <a:hlinkClick r:id="rId3"/>
            <a:extLst>
              <a:ext uri="{FF2B5EF4-FFF2-40B4-BE49-F238E27FC236}">
                <a16:creationId xmlns:a16="http://schemas.microsoft.com/office/drawing/2014/main" id="{D5FBFBA8-40A8-4D64-BD9C-567A44251F3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57703" y="3589600"/>
            <a:ext cx="5047861" cy="2962400"/>
          </a:xfrm>
          <a:prstGeom prst="rect">
            <a:avLst/>
          </a:prstGeom>
          <a:noFill/>
          <a:ln>
            <a:noFill/>
          </a:ln>
        </p:spPr>
      </p:pic>
      <p:sp>
        <p:nvSpPr>
          <p:cNvPr id="4" name="Footer Placeholder 3">
            <a:extLst>
              <a:ext uri="{FF2B5EF4-FFF2-40B4-BE49-F238E27FC236}">
                <a16:creationId xmlns:a16="http://schemas.microsoft.com/office/drawing/2014/main" id="{EEB9A1D4-BA3B-48F2-A8CB-011D7FBE2C02}"/>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198387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00800" y="352800"/>
            <a:ext cx="2840400" cy="6328800"/>
          </a:xfrm>
        </p:spPr>
        <p:txBody>
          <a:bodyPr/>
          <a:lstStyle/>
          <a:p>
            <a:r>
              <a:rPr lang="en-US" dirty="0"/>
              <a:t>Unit summary</a:t>
            </a:r>
          </a:p>
        </p:txBody>
      </p:sp>
      <p:sp>
        <p:nvSpPr>
          <p:cNvPr id="9220" name="Rectangle 3"/>
          <p:cNvSpPr>
            <a:spLocks noGrp="1" noChangeArrowheads="1"/>
          </p:cNvSpPr>
          <p:nvPr>
            <p:ph idx="1"/>
          </p:nvPr>
        </p:nvSpPr>
        <p:spPr>
          <a:xfrm>
            <a:off x="3204000" y="352800"/>
            <a:ext cx="8506800" cy="6328800"/>
          </a:xfrm>
        </p:spPr>
        <p:txBody>
          <a:bodyPr/>
          <a:lstStyle/>
          <a:p>
            <a:r>
              <a:rPr lang="en-US"/>
              <a:t>Define computer vision (CV). </a:t>
            </a:r>
          </a:p>
          <a:p>
            <a:r>
              <a:rPr lang="en-US"/>
              <a:t>Describe how CV works.</a:t>
            </a:r>
          </a:p>
          <a:p>
            <a:r>
              <a:rPr lang="en-US"/>
              <a:t>Recount the history of CV and its advancement with artificial intelligence (AI). </a:t>
            </a:r>
          </a:p>
          <a:p>
            <a:r>
              <a:rPr lang="en-US"/>
              <a:t>Identify CV applications, tasks, and use cases.</a:t>
            </a:r>
          </a:p>
          <a:p>
            <a:r>
              <a:rPr lang="en-US"/>
              <a:t>List tools and services for CV.</a:t>
            </a:r>
            <a:endParaRPr lang="en-US" dirty="0"/>
          </a:p>
        </p:txBody>
      </p:sp>
      <p:sp>
        <p:nvSpPr>
          <p:cNvPr id="2" name="Footer Placeholder 1">
            <a:extLst>
              <a:ext uri="{FF2B5EF4-FFF2-40B4-BE49-F238E27FC236}">
                <a16:creationId xmlns:a16="http://schemas.microsoft.com/office/drawing/2014/main" id="{35613499-DD08-4EA9-AF71-5CC7918A6175}"/>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213593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defTabSz="898137">
              <a:defRPr/>
            </a:pPr>
            <a:r>
              <a:rPr lang="en-US" dirty="0"/>
              <a:t>Review questions</a:t>
            </a:r>
          </a:p>
        </p:txBody>
      </p:sp>
      <p:sp>
        <p:nvSpPr>
          <p:cNvPr id="21508" name="Rectangle 3"/>
          <p:cNvSpPr>
            <a:spLocks noGrp="1" noChangeArrowheads="1"/>
          </p:cNvSpPr>
          <p:nvPr>
            <p:ph idx="1"/>
          </p:nvPr>
        </p:nvSpPr>
        <p:spPr/>
        <p:txBody>
          <a:bodyPr/>
          <a:lstStyle/>
          <a:p>
            <a:pPr marL="445587" indent="-445587" defTabSz="898137">
              <a:spcAft>
                <a:spcPts val="1200"/>
              </a:spcAft>
              <a:buFontTx/>
              <a:buAutoNum type="arabicPeriod"/>
              <a:defRPr/>
            </a:pPr>
            <a:r>
              <a:rPr lang="en-GB" dirty="0"/>
              <a:t>One of the following items is NOT an application of CV:</a:t>
            </a:r>
          </a:p>
          <a:p>
            <a:pPr lvl="1" defTabSz="898137">
              <a:spcAft>
                <a:spcPts val="1200"/>
              </a:spcAft>
              <a:defRPr/>
            </a:pPr>
            <a:r>
              <a:rPr lang="en-GB" dirty="0"/>
              <a:t>Process claims by using images to classify claims into different categories. </a:t>
            </a:r>
          </a:p>
          <a:p>
            <a:pPr lvl="1" defTabSz="898137">
              <a:spcAft>
                <a:spcPts val="1200"/>
              </a:spcAft>
              <a:defRPr/>
            </a:pPr>
            <a:r>
              <a:rPr lang="en-GB" dirty="0"/>
              <a:t>Real-time video stream analysis that includes targeted observations, such as facial recognition and automated license-plate reading.</a:t>
            </a:r>
          </a:p>
          <a:p>
            <a:pPr lvl="1" defTabSz="898137">
              <a:spcAft>
                <a:spcPts val="1200"/>
              </a:spcAft>
              <a:defRPr/>
            </a:pPr>
            <a:r>
              <a:rPr lang="en-GB" dirty="0"/>
              <a:t>Use images from a manufacturing setting to </a:t>
            </a:r>
            <a:r>
              <a:rPr lang="en-US" dirty="0"/>
              <a:t>make sure that products are</a:t>
            </a:r>
            <a:r>
              <a:rPr lang="en-GB" dirty="0"/>
              <a:t> being positioned correctly on an assembly line. </a:t>
            </a:r>
          </a:p>
          <a:p>
            <a:pPr lvl="1" defTabSz="898137">
              <a:spcAft>
                <a:spcPts val="1200"/>
              </a:spcAft>
              <a:defRPr/>
            </a:pPr>
            <a:r>
              <a:rPr lang="en-GB" dirty="0"/>
              <a:t>Sentiment analysis by </a:t>
            </a:r>
            <a:r>
              <a:rPr lang="en-US" dirty="0"/>
              <a:t>analyzing</a:t>
            </a:r>
            <a:r>
              <a:rPr lang="en-GB" dirty="0"/>
              <a:t> the words that are posted in social media channels.</a:t>
            </a:r>
          </a:p>
          <a:p>
            <a:pPr defTabSz="898137">
              <a:spcAft>
                <a:spcPts val="1200"/>
              </a:spcAft>
              <a:defRPr/>
            </a:pPr>
            <a:r>
              <a:rPr lang="en-GB" dirty="0"/>
              <a:t>True or False: </a:t>
            </a:r>
            <a:r>
              <a:rPr lang="en-US" dirty="0" err="1"/>
              <a:t>PyTorchCV</a:t>
            </a:r>
            <a:r>
              <a:rPr lang="en-GB" dirty="0"/>
              <a:t> includes pretrained models for image classification. </a:t>
            </a:r>
            <a:endParaRPr lang="en-US" dirty="0"/>
          </a:p>
          <a:p>
            <a:pPr marL="445587" indent="-445587" defTabSz="898137">
              <a:buFontTx/>
              <a:buAutoNum type="arabicPeriod"/>
              <a:defRPr/>
            </a:pPr>
            <a:endParaRPr lang="en-US" sz="2047" dirty="0"/>
          </a:p>
        </p:txBody>
      </p:sp>
      <p:pic>
        <p:nvPicPr>
          <p:cNvPr id="6" name="Graphic 5" descr="Help">
            <a:extLst>
              <a:ext uri="{FF2B5EF4-FFF2-40B4-BE49-F238E27FC236}">
                <a16:creationId xmlns:a16="http://schemas.microsoft.com/office/drawing/2014/main" id="{E67A7CB7-DC1E-4853-A8D9-D8E1E1D8F3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4781" y="173737"/>
            <a:ext cx="914400" cy="914400"/>
          </a:xfrm>
          <a:prstGeom prst="rect">
            <a:avLst/>
          </a:prstGeom>
        </p:spPr>
      </p:pic>
      <p:sp>
        <p:nvSpPr>
          <p:cNvPr id="2" name="Footer Placeholder 1">
            <a:extLst>
              <a:ext uri="{FF2B5EF4-FFF2-40B4-BE49-F238E27FC236}">
                <a16:creationId xmlns:a16="http://schemas.microsoft.com/office/drawing/2014/main" id="{21E8840B-B56A-4383-A223-3EB9B274A112}"/>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00800" y="352800"/>
            <a:ext cx="2840400" cy="6328800"/>
          </a:xfrm>
        </p:spPr>
        <p:txBody>
          <a:bodyPr/>
          <a:lstStyle/>
          <a:p>
            <a:r>
              <a:rPr lang="en-US" dirty="0"/>
              <a:t>Unit objectives</a:t>
            </a:r>
          </a:p>
        </p:txBody>
      </p:sp>
      <p:sp>
        <p:nvSpPr>
          <p:cNvPr id="9220" name="Rectangle 3"/>
          <p:cNvSpPr>
            <a:spLocks noGrp="1" noChangeArrowheads="1"/>
          </p:cNvSpPr>
          <p:nvPr>
            <p:ph idx="1"/>
          </p:nvPr>
        </p:nvSpPr>
        <p:spPr>
          <a:xfrm>
            <a:off x="3204000" y="352800"/>
            <a:ext cx="8506800" cy="6328800"/>
          </a:xfrm>
        </p:spPr>
        <p:txBody>
          <a:bodyPr/>
          <a:lstStyle/>
          <a:p>
            <a:r>
              <a:rPr lang="en-US"/>
              <a:t>Define computer vision (CV). </a:t>
            </a:r>
          </a:p>
          <a:p>
            <a:r>
              <a:rPr lang="en-US"/>
              <a:t>Describe how CV works.</a:t>
            </a:r>
          </a:p>
          <a:p>
            <a:r>
              <a:rPr lang="en-US"/>
              <a:t>Recount the history of CV and its advancement with artificial intelligence (AI). </a:t>
            </a:r>
          </a:p>
          <a:p>
            <a:r>
              <a:rPr lang="en-US"/>
              <a:t>Identify CV applications, tasks, and use cases.</a:t>
            </a:r>
          </a:p>
          <a:p>
            <a:r>
              <a:rPr lang="en-US"/>
              <a:t>List tools and services for CV.</a:t>
            </a:r>
            <a:endParaRPr lang="en-US" dirty="0"/>
          </a:p>
        </p:txBody>
      </p:sp>
      <p:sp>
        <p:nvSpPr>
          <p:cNvPr id="2" name="Footer Placeholder 1">
            <a:extLst>
              <a:ext uri="{FF2B5EF4-FFF2-40B4-BE49-F238E27FC236}">
                <a16:creationId xmlns:a16="http://schemas.microsoft.com/office/drawing/2014/main" id="{3D05AB99-86C1-4AD0-9B8E-BA8970C20A39}"/>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defTabSz="898137">
              <a:defRPr/>
            </a:pPr>
            <a:r>
              <a:rPr lang="en-US" dirty="0"/>
              <a:t>Review questions </a:t>
            </a:r>
            <a:r>
              <a:rPr lang="en-GB" dirty="0"/>
              <a:t>(cont.)</a:t>
            </a:r>
            <a:endParaRPr lang="en-US" dirty="0"/>
          </a:p>
        </p:txBody>
      </p:sp>
      <p:sp>
        <p:nvSpPr>
          <p:cNvPr id="21508" name="Rectangle 3"/>
          <p:cNvSpPr>
            <a:spLocks noGrp="1" noChangeArrowheads="1"/>
          </p:cNvSpPr>
          <p:nvPr>
            <p:ph idx="1"/>
          </p:nvPr>
        </p:nvSpPr>
        <p:spPr/>
        <p:txBody>
          <a:bodyPr/>
          <a:lstStyle/>
          <a:p>
            <a:pPr defTabSz="898137">
              <a:spcAft>
                <a:spcPts val="600"/>
              </a:spcAft>
              <a:buFont typeface="+mj-lt"/>
              <a:buAutoNum type="arabicPeriod" startAt="3"/>
              <a:defRPr/>
            </a:pPr>
            <a:r>
              <a:rPr lang="en-GB" dirty="0"/>
              <a:t>Which of the following items are CV tools and services? (Select all that apply.)</a:t>
            </a:r>
          </a:p>
          <a:p>
            <a:pPr lvl="1" defTabSz="898137">
              <a:spcAft>
                <a:spcPts val="600"/>
              </a:spcAft>
              <a:defRPr/>
            </a:pPr>
            <a:r>
              <a:rPr lang="en-GB" dirty="0"/>
              <a:t>Chatfuel.</a:t>
            </a:r>
          </a:p>
          <a:p>
            <a:pPr lvl="1" defTabSz="898137">
              <a:spcAft>
                <a:spcPts val="600"/>
              </a:spcAft>
              <a:defRPr/>
            </a:pPr>
            <a:r>
              <a:rPr lang="en-GB" dirty="0"/>
              <a:t>API.ai.</a:t>
            </a:r>
          </a:p>
          <a:p>
            <a:pPr lvl="1" defTabSz="898137">
              <a:spcAft>
                <a:spcPts val="600"/>
              </a:spcAft>
              <a:defRPr/>
            </a:pPr>
            <a:r>
              <a:rPr lang="en-GB" dirty="0"/>
              <a:t>OpenCV.</a:t>
            </a:r>
          </a:p>
          <a:p>
            <a:pPr lvl="1" defTabSz="898137">
              <a:spcAft>
                <a:spcPts val="600"/>
              </a:spcAft>
              <a:defRPr/>
            </a:pPr>
            <a:r>
              <a:rPr lang="en-US" dirty="0" err="1"/>
              <a:t>PyTorchCV</a:t>
            </a:r>
            <a:r>
              <a:rPr lang="en-GB" dirty="0"/>
              <a:t>.</a:t>
            </a:r>
          </a:p>
          <a:p>
            <a:pPr lvl="1" defTabSz="898137">
              <a:spcAft>
                <a:spcPts val="600"/>
              </a:spcAft>
              <a:defRPr/>
            </a:pPr>
            <a:r>
              <a:rPr lang="en-US" dirty="0" err="1"/>
              <a:t>scikit</a:t>
            </a:r>
            <a:r>
              <a:rPr lang="en-US" dirty="0"/>
              <a:t>-image</a:t>
            </a:r>
          </a:p>
          <a:p>
            <a:pPr lvl="1" defTabSz="898137">
              <a:spcAft>
                <a:spcPts val="600"/>
              </a:spcAft>
              <a:defRPr/>
            </a:pPr>
            <a:r>
              <a:rPr lang="en-US" dirty="0"/>
              <a:t> </a:t>
            </a:r>
            <a:r>
              <a:rPr lang="en-GB" dirty="0"/>
              <a:t>All of the above</a:t>
            </a:r>
          </a:p>
          <a:p>
            <a:pPr>
              <a:spcAft>
                <a:spcPts val="1200"/>
              </a:spcAft>
              <a:buFont typeface="+mj-lt"/>
              <a:buAutoNum type="arabicPeriod" startAt="3"/>
            </a:pPr>
            <a:r>
              <a:rPr lang="en-GB" dirty="0"/>
              <a:t>True or False: </a:t>
            </a:r>
            <a:r>
              <a:rPr lang="en-US" dirty="0"/>
              <a:t>RNN can be used for video applications to help computers understand how pictures in a series of frames are related to one another</a:t>
            </a:r>
            <a:r>
              <a:rPr lang="en-GB" dirty="0"/>
              <a:t>.</a:t>
            </a:r>
          </a:p>
          <a:p>
            <a:pPr marL="450850" lvl="1" indent="0" defTabSz="898137">
              <a:buSzPct val="100000"/>
              <a:buNone/>
              <a:defRPr/>
            </a:pPr>
            <a:endParaRPr lang="en-US" dirty="0"/>
          </a:p>
          <a:p>
            <a:pPr marL="445587" indent="-445587" defTabSz="898137">
              <a:buFontTx/>
              <a:buAutoNum type="arabicPeriod" startAt="2"/>
              <a:defRPr/>
            </a:pPr>
            <a:endParaRPr lang="en-US" sz="2047" dirty="0"/>
          </a:p>
        </p:txBody>
      </p:sp>
      <p:pic>
        <p:nvPicPr>
          <p:cNvPr id="6" name="Graphic 5" descr="Help">
            <a:extLst>
              <a:ext uri="{FF2B5EF4-FFF2-40B4-BE49-F238E27FC236}">
                <a16:creationId xmlns:a16="http://schemas.microsoft.com/office/drawing/2014/main" id="{757DFD3F-C6FB-413D-BCE9-051E32342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4781" y="173737"/>
            <a:ext cx="914400" cy="914400"/>
          </a:xfrm>
          <a:prstGeom prst="rect">
            <a:avLst/>
          </a:prstGeom>
        </p:spPr>
      </p:pic>
      <p:sp>
        <p:nvSpPr>
          <p:cNvPr id="2" name="Footer Placeholder 1">
            <a:extLst>
              <a:ext uri="{FF2B5EF4-FFF2-40B4-BE49-F238E27FC236}">
                <a16:creationId xmlns:a16="http://schemas.microsoft.com/office/drawing/2014/main" id="{A1725796-1307-4FA7-AC7B-44CE43B3933D}"/>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4273314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defTabSz="898137">
              <a:defRPr/>
            </a:pPr>
            <a:r>
              <a:rPr lang="en-US" dirty="0"/>
              <a:t>Review answers</a:t>
            </a:r>
          </a:p>
        </p:txBody>
      </p:sp>
      <p:sp>
        <p:nvSpPr>
          <p:cNvPr id="23556" name="Rectangle 3"/>
          <p:cNvSpPr>
            <a:spLocks noGrp="1" noChangeArrowheads="1"/>
          </p:cNvSpPr>
          <p:nvPr>
            <p:ph idx="1"/>
          </p:nvPr>
        </p:nvSpPr>
        <p:spPr/>
        <p:txBody>
          <a:bodyPr/>
          <a:lstStyle/>
          <a:p>
            <a:pPr marL="445587" indent="-445587" defTabSz="898137">
              <a:spcAft>
                <a:spcPts val="1200"/>
              </a:spcAft>
              <a:buFontTx/>
              <a:buAutoNum type="arabicPeriod"/>
              <a:defRPr/>
            </a:pPr>
            <a:r>
              <a:rPr lang="en-GB" dirty="0"/>
              <a:t>One of the following items is NOT an application of CV:</a:t>
            </a:r>
          </a:p>
          <a:p>
            <a:pPr lvl="1" defTabSz="898137">
              <a:spcAft>
                <a:spcPts val="600"/>
              </a:spcAft>
              <a:defRPr/>
            </a:pPr>
            <a:r>
              <a:rPr lang="en-GB" dirty="0"/>
              <a:t>Process claims by using images to classify claims into different categories. </a:t>
            </a:r>
          </a:p>
          <a:p>
            <a:pPr lvl="1" defTabSz="898137">
              <a:spcAft>
                <a:spcPts val="600"/>
              </a:spcAft>
              <a:defRPr/>
            </a:pPr>
            <a:r>
              <a:rPr lang="en-GB" dirty="0"/>
              <a:t>Real-time video stream analysis to include targeted observations, such as facial recognition and automated license-plate reading.</a:t>
            </a:r>
          </a:p>
          <a:p>
            <a:pPr lvl="1" defTabSz="898137">
              <a:spcAft>
                <a:spcPts val="600"/>
              </a:spcAft>
              <a:defRPr/>
            </a:pPr>
            <a:r>
              <a:rPr lang="en-GB" dirty="0"/>
              <a:t>Use images from a manufacturing setting to </a:t>
            </a:r>
            <a:r>
              <a:rPr lang="en-US" dirty="0"/>
              <a:t>make sure that products are</a:t>
            </a:r>
            <a:r>
              <a:rPr lang="en-GB" dirty="0"/>
              <a:t> being positioned correctly on an assembly line. </a:t>
            </a:r>
          </a:p>
          <a:p>
            <a:pPr lvl="1" defTabSz="898137">
              <a:spcAft>
                <a:spcPts val="1200"/>
              </a:spcAft>
              <a:defRPr/>
            </a:pPr>
            <a:r>
              <a:rPr lang="en-GB" u="sng" dirty="0">
                <a:solidFill>
                  <a:schemeClr val="accent2"/>
                </a:solidFill>
              </a:rPr>
              <a:t>Sentiment analysis by </a:t>
            </a:r>
            <a:r>
              <a:rPr lang="en-US" u="sng" dirty="0">
                <a:solidFill>
                  <a:schemeClr val="accent2"/>
                </a:solidFill>
              </a:rPr>
              <a:t>analyzing</a:t>
            </a:r>
            <a:r>
              <a:rPr lang="en-GB" u="sng" dirty="0">
                <a:solidFill>
                  <a:schemeClr val="accent2"/>
                </a:solidFill>
              </a:rPr>
              <a:t> the words that are posted in social media channels</a:t>
            </a:r>
            <a:r>
              <a:rPr lang="en-GB" sz="2100" dirty="0"/>
              <a:t>.</a:t>
            </a:r>
          </a:p>
          <a:p>
            <a:pPr defTabSz="898137">
              <a:spcAft>
                <a:spcPts val="1200"/>
              </a:spcAft>
              <a:defRPr/>
            </a:pPr>
            <a:r>
              <a:rPr lang="en-GB" u="sng" dirty="0">
                <a:solidFill>
                  <a:schemeClr val="accent2"/>
                </a:solidFill>
              </a:rPr>
              <a:t>True</a:t>
            </a:r>
            <a:r>
              <a:rPr lang="en-GB" dirty="0"/>
              <a:t> or False: </a:t>
            </a:r>
            <a:r>
              <a:rPr lang="en-US" dirty="0" err="1"/>
              <a:t>PyTorchCV</a:t>
            </a:r>
            <a:r>
              <a:rPr lang="en-GB" dirty="0"/>
              <a:t> includes pretrained models for image classification.</a:t>
            </a:r>
            <a:endParaRPr lang="en-US" dirty="0"/>
          </a:p>
          <a:p>
            <a:pPr defTabSz="898137">
              <a:spcAft>
                <a:spcPts val="1200"/>
              </a:spcAft>
              <a:defRPr/>
            </a:pPr>
            <a:endParaRPr lang="en-US" sz="2300" u="sng" dirty="0"/>
          </a:p>
        </p:txBody>
      </p:sp>
      <p:pic>
        <p:nvPicPr>
          <p:cNvPr id="6" name="Graphic 5" descr="Checklist">
            <a:extLst>
              <a:ext uri="{FF2B5EF4-FFF2-40B4-BE49-F238E27FC236}">
                <a16:creationId xmlns:a16="http://schemas.microsoft.com/office/drawing/2014/main" id="{8EF3D847-B133-4DC7-B9EB-09B4C9922F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7569" y="161611"/>
            <a:ext cx="914400" cy="914400"/>
          </a:xfrm>
          <a:prstGeom prst="rect">
            <a:avLst/>
          </a:prstGeom>
        </p:spPr>
      </p:pic>
      <p:sp>
        <p:nvSpPr>
          <p:cNvPr id="2" name="Footer Placeholder 1">
            <a:extLst>
              <a:ext uri="{FF2B5EF4-FFF2-40B4-BE49-F238E27FC236}">
                <a16:creationId xmlns:a16="http://schemas.microsoft.com/office/drawing/2014/main" id="{B6137C33-686B-47F6-83B4-F653E4059A19}"/>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defTabSz="898137">
              <a:defRPr/>
            </a:pPr>
            <a:r>
              <a:rPr lang="en-US" dirty="0"/>
              <a:t>Review answers </a:t>
            </a:r>
            <a:r>
              <a:rPr lang="en-GB" dirty="0"/>
              <a:t>(cont.)</a:t>
            </a:r>
            <a:endParaRPr lang="en-US" dirty="0"/>
          </a:p>
        </p:txBody>
      </p:sp>
      <p:sp>
        <p:nvSpPr>
          <p:cNvPr id="21508" name="Rectangle 3"/>
          <p:cNvSpPr>
            <a:spLocks noGrp="1" noChangeArrowheads="1"/>
          </p:cNvSpPr>
          <p:nvPr>
            <p:ph idx="1"/>
          </p:nvPr>
        </p:nvSpPr>
        <p:spPr/>
        <p:txBody>
          <a:bodyPr/>
          <a:lstStyle/>
          <a:p>
            <a:pPr marL="0" indent="0" defTabSz="898137">
              <a:buNone/>
              <a:defRPr/>
            </a:pPr>
            <a:endParaRPr lang="en-GB" dirty="0"/>
          </a:p>
          <a:p>
            <a:pPr defTabSz="898137">
              <a:spcAft>
                <a:spcPts val="600"/>
              </a:spcAft>
              <a:buFont typeface="+mj-lt"/>
              <a:buAutoNum type="arabicPeriod" startAt="3"/>
              <a:defRPr/>
            </a:pPr>
            <a:r>
              <a:rPr lang="en-GB" dirty="0"/>
              <a:t>Which of the following items are CV tools and services? (Select all that apply.)</a:t>
            </a:r>
          </a:p>
          <a:p>
            <a:pPr lvl="1" defTabSz="898137">
              <a:spcAft>
                <a:spcPts val="600"/>
              </a:spcAft>
              <a:defRPr/>
            </a:pPr>
            <a:r>
              <a:rPr lang="en-GB" sz="2100" dirty="0"/>
              <a:t>Chatfuel.</a:t>
            </a:r>
          </a:p>
          <a:p>
            <a:pPr lvl="1" defTabSz="898137">
              <a:spcAft>
                <a:spcPts val="600"/>
              </a:spcAft>
              <a:defRPr/>
            </a:pPr>
            <a:r>
              <a:rPr lang="en-GB" sz="2100" dirty="0"/>
              <a:t>API.ai.</a:t>
            </a:r>
          </a:p>
          <a:p>
            <a:pPr lvl="1" defTabSz="898137">
              <a:spcAft>
                <a:spcPts val="600"/>
              </a:spcAft>
              <a:defRPr/>
            </a:pPr>
            <a:r>
              <a:rPr lang="en-GB" sz="2100" u="sng" dirty="0">
                <a:solidFill>
                  <a:schemeClr val="accent2"/>
                </a:solidFill>
              </a:rPr>
              <a:t>OpenCV</a:t>
            </a:r>
            <a:r>
              <a:rPr lang="en-GB" sz="2100" u="sng" dirty="0">
                <a:solidFill>
                  <a:schemeClr val="tx2"/>
                </a:solidFill>
              </a:rPr>
              <a:t>.</a:t>
            </a:r>
          </a:p>
          <a:p>
            <a:pPr lvl="1" defTabSz="898137">
              <a:spcAft>
                <a:spcPts val="600"/>
              </a:spcAft>
              <a:defRPr/>
            </a:pPr>
            <a:r>
              <a:rPr lang="en-US" sz="2100" u="sng" dirty="0" err="1">
                <a:solidFill>
                  <a:schemeClr val="accent2"/>
                </a:solidFill>
              </a:rPr>
              <a:t>PyTorchCV</a:t>
            </a:r>
            <a:r>
              <a:rPr lang="en-GB" sz="2100" u="sng" dirty="0">
                <a:solidFill>
                  <a:schemeClr val="tx2"/>
                </a:solidFill>
              </a:rPr>
              <a:t>.</a:t>
            </a:r>
          </a:p>
          <a:p>
            <a:pPr lvl="1" defTabSz="898137">
              <a:spcAft>
                <a:spcPts val="600"/>
              </a:spcAft>
              <a:defRPr/>
            </a:pPr>
            <a:r>
              <a:rPr lang="en-US" sz="2100" u="sng" dirty="0" err="1">
                <a:solidFill>
                  <a:schemeClr val="accent2"/>
                </a:solidFill>
              </a:rPr>
              <a:t>scikit</a:t>
            </a:r>
            <a:r>
              <a:rPr lang="en-US" sz="2100" u="sng" dirty="0">
                <a:solidFill>
                  <a:schemeClr val="accent2"/>
                </a:solidFill>
              </a:rPr>
              <a:t>-image</a:t>
            </a:r>
          </a:p>
          <a:p>
            <a:pPr lvl="1" defTabSz="898137">
              <a:spcAft>
                <a:spcPts val="600"/>
              </a:spcAft>
              <a:defRPr/>
            </a:pPr>
            <a:r>
              <a:rPr lang="en-GB" sz="2100" dirty="0"/>
              <a:t>All of the above</a:t>
            </a:r>
          </a:p>
          <a:p>
            <a:pPr>
              <a:spcAft>
                <a:spcPts val="1200"/>
              </a:spcAft>
              <a:buFont typeface="+mj-lt"/>
              <a:buAutoNum type="arabicPeriod" startAt="3"/>
            </a:pPr>
            <a:r>
              <a:rPr lang="en-GB" u="sng" dirty="0">
                <a:solidFill>
                  <a:schemeClr val="accent2"/>
                </a:solidFill>
              </a:rPr>
              <a:t>True</a:t>
            </a:r>
            <a:r>
              <a:rPr lang="en-GB" dirty="0"/>
              <a:t> or False: </a:t>
            </a:r>
            <a:r>
              <a:rPr lang="en-US" dirty="0"/>
              <a:t>RNN can be used for video applications to help computers understand how pictures in a series of frames are related to one another</a:t>
            </a:r>
            <a:r>
              <a:rPr lang="en-GB" dirty="0"/>
              <a:t>.</a:t>
            </a:r>
          </a:p>
          <a:p>
            <a:pPr marL="450850" lvl="1" indent="0" defTabSz="898137">
              <a:buSzPct val="100000"/>
              <a:buNone/>
              <a:defRPr/>
            </a:pPr>
            <a:endParaRPr lang="en-US" dirty="0"/>
          </a:p>
          <a:p>
            <a:pPr marL="445587" indent="-445587" defTabSz="898137">
              <a:buFontTx/>
              <a:buAutoNum type="arabicPeriod" startAt="2"/>
              <a:defRPr/>
            </a:pPr>
            <a:endParaRPr lang="en-US" sz="2047" dirty="0"/>
          </a:p>
        </p:txBody>
      </p:sp>
      <p:pic>
        <p:nvPicPr>
          <p:cNvPr id="7" name="Graphic 6" descr="Checklist">
            <a:extLst>
              <a:ext uri="{FF2B5EF4-FFF2-40B4-BE49-F238E27FC236}">
                <a16:creationId xmlns:a16="http://schemas.microsoft.com/office/drawing/2014/main" id="{BC3FD72A-26C9-472A-96F2-2816265528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7569" y="161611"/>
            <a:ext cx="914400" cy="914400"/>
          </a:xfrm>
          <a:prstGeom prst="rect">
            <a:avLst/>
          </a:prstGeom>
        </p:spPr>
      </p:pic>
      <p:sp>
        <p:nvSpPr>
          <p:cNvPr id="2" name="Footer Placeholder 1">
            <a:extLst>
              <a:ext uri="{FF2B5EF4-FFF2-40B4-BE49-F238E27FC236}">
                <a16:creationId xmlns:a16="http://schemas.microsoft.com/office/drawing/2014/main" id="{3C9BBA67-69B5-438A-810B-124CB1009330}"/>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123645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What is computer vision</a:t>
            </a:r>
          </a:p>
        </p:txBody>
      </p:sp>
      <p:sp>
        <p:nvSpPr>
          <p:cNvPr id="3" name="Content Placeholder 2"/>
          <p:cNvSpPr>
            <a:spLocks noGrp="1"/>
          </p:cNvSpPr>
          <p:nvPr>
            <p:ph idx="1"/>
          </p:nvPr>
        </p:nvSpPr>
        <p:spPr>
          <a:xfrm>
            <a:off x="208800" y="1164168"/>
            <a:ext cx="11641455" cy="5513832"/>
          </a:xfrm>
        </p:spPr>
        <p:txBody>
          <a:bodyPr/>
          <a:lstStyle/>
          <a:p>
            <a:r>
              <a:rPr lang="en-GB" dirty="0"/>
              <a:t>Computer vision is a branch of science that is concerned with processing images to extract, </a:t>
            </a:r>
            <a:r>
              <a:rPr lang="en-US" dirty="0"/>
              <a:t>analyze</a:t>
            </a:r>
            <a:r>
              <a:rPr lang="en-GB" dirty="0"/>
              <a:t>, and understand useful information from a single image or image sequence.</a:t>
            </a:r>
          </a:p>
          <a:p>
            <a:r>
              <a:rPr lang="en-GB" dirty="0"/>
              <a:t>It aims at simulating the human visual system.</a:t>
            </a:r>
          </a:p>
          <a:p>
            <a:r>
              <a:rPr lang="en-GB" dirty="0"/>
              <a:t>It uses various machine learning and deep learning algorithms to </a:t>
            </a:r>
            <a:r>
              <a:rPr lang="en-US" dirty="0"/>
              <a:t>analyze</a:t>
            </a:r>
            <a:r>
              <a:rPr lang="en-GB" dirty="0"/>
              <a:t> images for scenes, objects, faces, and other content in videos, photos, and pictures in general.</a:t>
            </a:r>
          </a:p>
          <a:p>
            <a:endParaRPr lang="en-GB" dirty="0"/>
          </a:p>
        </p:txBody>
      </p:sp>
      <p:sp>
        <p:nvSpPr>
          <p:cNvPr id="4" name="Footer Placeholder 3">
            <a:extLst>
              <a:ext uri="{FF2B5EF4-FFF2-40B4-BE49-F238E27FC236}">
                <a16:creationId xmlns:a16="http://schemas.microsoft.com/office/drawing/2014/main" id="{F9B1C4B2-9BAA-45A1-BE7D-F5F2BC31EB38}"/>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994764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US" dirty="0"/>
              <a:t>How does computer vision work</a:t>
            </a:r>
            <a:endParaRPr lang="en-GB" dirty="0"/>
          </a:p>
        </p:txBody>
      </p:sp>
      <p:sp>
        <p:nvSpPr>
          <p:cNvPr id="3" name="Content Placeholder 2"/>
          <p:cNvSpPr>
            <a:spLocks noGrp="1"/>
          </p:cNvSpPr>
          <p:nvPr>
            <p:ph idx="1"/>
          </p:nvPr>
        </p:nvSpPr>
        <p:spPr>
          <a:xfrm>
            <a:off x="208800" y="1164168"/>
            <a:ext cx="11641455" cy="5513832"/>
          </a:xfrm>
        </p:spPr>
        <p:txBody>
          <a:bodyPr/>
          <a:lstStyle/>
          <a:p>
            <a:r>
              <a:rPr lang="en-US" b="0" i="0" dirty="0">
                <a:solidFill>
                  <a:srgbClr val="161616"/>
                </a:solidFill>
                <a:effectLst/>
                <a:latin typeface="IBM Plex Sans" panose="020B0503050203000203" pitchFamily="34" charset="0"/>
              </a:rPr>
              <a:t>Two essential technologies are used in </a:t>
            </a:r>
            <a:r>
              <a:rPr lang="en-GB" dirty="0"/>
              <a:t>computer vision: </a:t>
            </a:r>
            <a:r>
              <a:rPr lang="en-US" dirty="0"/>
              <a:t>deep learning and a convolutional neural network (CNN).</a:t>
            </a:r>
            <a:endParaRPr lang="en-GB" dirty="0"/>
          </a:p>
          <a:p>
            <a:r>
              <a:rPr lang="en-US" dirty="0"/>
              <a:t>Deep learning is a subset of machine learning where neural network — algorithms inspired by the human brain — learn from large amounts of data</a:t>
            </a:r>
            <a:r>
              <a:rPr lang="en-GB" dirty="0"/>
              <a:t>.</a:t>
            </a:r>
          </a:p>
          <a:p>
            <a:r>
              <a:rPr lang="en-US" dirty="0"/>
              <a:t>A CNN helps a deep learning model by breaking down images into pixels that are given tags or labels. It uses the labels to perform convolutions (a mathematical operation on two functions to produce a third function) and makes predictions about what it is “seeing.”</a:t>
            </a:r>
            <a:endParaRPr lang="en-GB" dirty="0"/>
          </a:p>
          <a:p>
            <a:r>
              <a:rPr lang="en-US" dirty="0"/>
              <a:t>Deep learning is similar to a traditional neural network, but it has many more hidden layers.</a:t>
            </a:r>
          </a:p>
          <a:p>
            <a:pPr lvl="1"/>
            <a:r>
              <a:rPr lang="en-US" dirty="0"/>
              <a:t>The more complex the problem, the more hidden layers are in the model.</a:t>
            </a:r>
            <a:endParaRPr lang="en-GB" dirty="0"/>
          </a:p>
          <a:p>
            <a:r>
              <a:rPr lang="en-US" dirty="0"/>
              <a:t>Deep learning algorithms perform a task repeatedly and gradually improve the outcome through deep layers that enable progressive learning</a:t>
            </a:r>
            <a:r>
              <a:rPr lang="en-GB" dirty="0"/>
              <a:t>.</a:t>
            </a:r>
          </a:p>
          <a:p>
            <a:pPr marL="0" indent="0">
              <a:buNone/>
            </a:pPr>
            <a:endParaRPr lang="en-GB" dirty="0"/>
          </a:p>
          <a:p>
            <a:endParaRPr lang="en-GB" dirty="0"/>
          </a:p>
        </p:txBody>
      </p:sp>
      <p:sp>
        <p:nvSpPr>
          <p:cNvPr id="4" name="Footer Placeholder 3">
            <a:extLst>
              <a:ext uri="{FF2B5EF4-FFF2-40B4-BE49-F238E27FC236}">
                <a16:creationId xmlns:a16="http://schemas.microsoft.com/office/drawing/2014/main" id="{5C07D1FB-C3E8-464F-A6E4-456F05EE0ED6}"/>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93044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US" dirty="0"/>
              <a:t>How does computer vision work (cont.) </a:t>
            </a:r>
            <a:endParaRPr lang="en-GB" dirty="0"/>
          </a:p>
        </p:txBody>
      </p:sp>
      <p:sp>
        <p:nvSpPr>
          <p:cNvPr id="3" name="Content Placeholder 2"/>
          <p:cNvSpPr>
            <a:spLocks noGrp="1"/>
          </p:cNvSpPr>
          <p:nvPr>
            <p:ph idx="1"/>
          </p:nvPr>
        </p:nvSpPr>
        <p:spPr>
          <a:xfrm>
            <a:off x="208800" y="1164168"/>
            <a:ext cx="11641455" cy="5513832"/>
          </a:xfrm>
        </p:spPr>
        <p:txBody>
          <a:bodyPr/>
          <a:lstStyle/>
          <a:p>
            <a:r>
              <a:rPr lang="en-US" b="0" i="0" dirty="0">
                <a:solidFill>
                  <a:srgbClr val="161616"/>
                </a:solidFill>
                <a:effectLst/>
                <a:latin typeface="IBM Plex Sans" panose="020B0503050203000203" pitchFamily="34" charset="0"/>
              </a:rPr>
              <a:t>A recurrent neural network (RNN) is a type of artificial neural network which uses sequential data or time series data. </a:t>
            </a:r>
          </a:p>
          <a:p>
            <a:r>
              <a:rPr lang="en-US" b="0" i="0" dirty="0">
                <a:solidFill>
                  <a:srgbClr val="161616"/>
                </a:solidFill>
                <a:effectLst/>
                <a:latin typeface="IBM Plex Sans" panose="020B0503050203000203" pitchFamily="34" charset="0"/>
              </a:rPr>
              <a:t>RNN are typically used in natural language and speech recognition applications as it leverages sequential or times series data.</a:t>
            </a:r>
          </a:p>
          <a:p>
            <a:r>
              <a:rPr lang="en-US" b="0" i="0" dirty="0">
                <a:solidFill>
                  <a:srgbClr val="161616"/>
                </a:solidFill>
                <a:effectLst/>
                <a:latin typeface="IBM Plex Sans" panose="020B0503050203000203" pitchFamily="34" charset="0"/>
              </a:rPr>
              <a:t>While a CNN is used to understand single images. A recurrent neural network (RNN) is used in a similar way for video applications to help computers understand how pictures in a series of frames are related to one another</a:t>
            </a:r>
            <a:r>
              <a:rPr lang="en-US" dirty="0"/>
              <a:t>.</a:t>
            </a:r>
            <a:endParaRPr lang="en-GB" dirty="0"/>
          </a:p>
          <a:p>
            <a:pPr marL="0" indent="0">
              <a:buNone/>
            </a:pPr>
            <a:endParaRPr lang="en-GB" dirty="0"/>
          </a:p>
          <a:p>
            <a:endParaRPr lang="en-GB" dirty="0"/>
          </a:p>
        </p:txBody>
      </p:sp>
      <p:sp>
        <p:nvSpPr>
          <p:cNvPr id="4" name="Footer Placeholder 3">
            <a:extLst>
              <a:ext uri="{FF2B5EF4-FFF2-40B4-BE49-F238E27FC236}">
                <a16:creationId xmlns:a16="http://schemas.microsoft.com/office/drawing/2014/main" id="{613413A5-7A36-408C-BA9C-6AE9D34F8730}"/>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981155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a:t>
            </a:r>
            <a:r>
              <a:rPr lang="en-GB"/>
              <a:t>vision history</a:t>
            </a:r>
            <a:endParaRPr lang="en-GB" dirty="0"/>
          </a:p>
        </p:txBody>
      </p:sp>
      <p:sp>
        <p:nvSpPr>
          <p:cNvPr id="3" name="Content Placeholder 2"/>
          <p:cNvSpPr>
            <a:spLocks noGrp="1"/>
          </p:cNvSpPr>
          <p:nvPr>
            <p:ph idx="1"/>
          </p:nvPr>
        </p:nvSpPr>
        <p:spPr>
          <a:xfrm>
            <a:off x="208800" y="1164168"/>
            <a:ext cx="11641455" cy="5513832"/>
          </a:xfrm>
        </p:spPr>
        <p:txBody>
          <a:bodyPr/>
          <a:lstStyle/>
          <a:p>
            <a:pPr lvl="1"/>
            <a:r>
              <a:rPr lang="en-GB" b="1" dirty="0"/>
              <a:t>1959</a:t>
            </a:r>
            <a:r>
              <a:rPr lang="en-GB" dirty="0"/>
              <a:t>: </a:t>
            </a:r>
            <a:r>
              <a:rPr lang="en-US" dirty="0"/>
              <a:t>Image processing starts with simple shapes like straight edges </a:t>
            </a:r>
            <a:r>
              <a:rPr lang="en-US" b="0" i="0" dirty="0">
                <a:solidFill>
                  <a:srgbClr val="161616"/>
                </a:solidFill>
                <a:effectLst/>
                <a:latin typeface="IBM Plex Sans" panose="020B0503050203000203" pitchFamily="34" charset="0"/>
              </a:rPr>
              <a:t>when neurophysiologists showed a cat an array of images, attempting to correlate a response in its brain.</a:t>
            </a:r>
          </a:p>
          <a:p>
            <a:pPr lvl="1"/>
            <a:r>
              <a:rPr lang="en-US" b="1" i="0" dirty="0">
                <a:solidFill>
                  <a:srgbClr val="161616"/>
                </a:solidFill>
                <a:effectLst/>
                <a:latin typeface="IBM Plex Sans" panose="020B0503050203000203" pitchFamily="34" charset="0"/>
              </a:rPr>
              <a:t>1963</a:t>
            </a:r>
            <a:r>
              <a:rPr lang="en-US" dirty="0">
                <a:solidFill>
                  <a:srgbClr val="161616"/>
                </a:solidFill>
              </a:rPr>
              <a:t>: Computers were able to transform two-dimensional images into three-dimensional forms.</a:t>
            </a:r>
          </a:p>
          <a:p>
            <a:pPr lvl="1"/>
            <a:r>
              <a:rPr lang="en-US" b="1" i="0" dirty="0">
                <a:solidFill>
                  <a:srgbClr val="161616"/>
                </a:solidFill>
                <a:effectLst/>
                <a:latin typeface="IBM Plex Sans" panose="020B0503050203000203" pitchFamily="34" charset="0"/>
              </a:rPr>
              <a:t>1974</a:t>
            </a:r>
            <a:r>
              <a:rPr lang="en-US" b="0" i="0" dirty="0">
                <a:solidFill>
                  <a:srgbClr val="161616"/>
                </a:solidFill>
                <a:effectLst/>
                <a:latin typeface="IBM Plex Sans" panose="020B0503050203000203" pitchFamily="34" charset="0"/>
              </a:rPr>
              <a:t>: The introduction of optical character recognition (OCR) technology, which could recognize text that is printed in any font or typeface. Similarly, intelligent character recognition (ICR) could decipher hand-written text by using neural networks.</a:t>
            </a:r>
          </a:p>
          <a:p>
            <a:pPr lvl="1"/>
            <a:r>
              <a:rPr lang="en-US" b="1" i="0" dirty="0">
                <a:solidFill>
                  <a:srgbClr val="161616"/>
                </a:solidFill>
                <a:effectLst/>
                <a:latin typeface="IBM Plex Sans" panose="020B0503050203000203" pitchFamily="34" charset="0"/>
              </a:rPr>
              <a:t>1982</a:t>
            </a:r>
            <a:r>
              <a:rPr lang="en-US" b="0" i="0" dirty="0">
                <a:solidFill>
                  <a:srgbClr val="161616"/>
                </a:solidFill>
                <a:effectLst/>
                <a:latin typeface="IBM Plex Sans" panose="020B0503050203000203" pitchFamily="34" charset="0"/>
              </a:rPr>
              <a:t>: Algorithms are introduced for machines to detect edges, corners, curves, and similar basic shapes. Concurrently, convolutional layers in a neural network are introduced.</a:t>
            </a:r>
          </a:p>
          <a:p>
            <a:pPr lvl="1"/>
            <a:r>
              <a:rPr lang="en-US" b="1" i="0" dirty="0">
                <a:solidFill>
                  <a:srgbClr val="161616"/>
                </a:solidFill>
                <a:effectLst/>
                <a:latin typeface="IBM Plex Sans" panose="020B0503050203000203" pitchFamily="34" charset="0"/>
              </a:rPr>
              <a:t>2000</a:t>
            </a:r>
            <a:r>
              <a:rPr lang="en-US" dirty="0">
                <a:solidFill>
                  <a:srgbClr val="161616"/>
                </a:solidFill>
              </a:rPr>
              <a:t>: </a:t>
            </a:r>
            <a:r>
              <a:rPr lang="en-US" b="0" i="0" dirty="0">
                <a:solidFill>
                  <a:srgbClr val="161616"/>
                </a:solidFill>
                <a:effectLst/>
                <a:latin typeface="IBM Plex Sans" panose="020B0503050203000203" pitchFamily="34" charset="0"/>
              </a:rPr>
              <a:t>The focus of study was on object recognition.</a:t>
            </a:r>
          </a:p>
          <a:p>
            <a:pPr lvl="1"/>
            <a:r>
              <a:rPr lang="en-US" b="1" i="0" dirty="0">
                <a:solidFill>
                  <a:srgbClr val="161616"/>
                </a:solidFill>
                <a:effectLst/>
                <a:latin typeface="IBM Plex Sans" panose="020B0503050203000203" pitchFamily="34" charset="0"/>
              </a:rPr>
              <a:t>2001</a:t>
            </a:r>
            <a:r>
              <a:rPr lang="en-US" dirty="0">
                <a:solidFill>
                  <a:srgbClr val="161616"/>
                </a:solidFill>
              </a:rPr>
              <a:t>: </a:t>
            </a:r>
            <a:r>
              <a:rPr lang="en-US" b="0" i="0" dirty="0">
                <a:solidFill>
                  <a:srgbClr val="161616"/>
                </a:solidFill>
                <a:effectLst/>
                <a:latin typeface="IBM Plex Sans" panose="020B0503050203000203" pitchFamily="34" charset="0"/>
              </a:rPr>
              <a:t>The first real-time face recognition applications appeared.</a:t>
            </a:r>
          </a:p>
          <a:p>
            <a:pPr lvl="1"/>
            <a:r>
              <a:rPr lang="en-US" b="1" i="0" dirty="0">
                <a:solidFill>
                  <a:srgbClr val="161616"/>
                </a:solidFill>
                <a:effectLst/>
                <a:latin typeface="IBM Plex Sans" panose="020B0503050203000203" pitchFamily="34" charset="0"/>
              </a:rPr>
              <a:t>2010</a:t>
            </a:r>
            <a:r>
              <a:rPr lang="en-US" b="0" i="0" dirty="0">
                <a:solidFill>
                  <a:srgbClr val="161616"/>
                </a:solidFill>
                <a:effectLst/>
                <a:latin typeface="IBM Plex Sans" panose="020B0503050203000203" pitchFamily="34" charset="0"/>
              </a:rPr>
              <a:t>: The ImageNet data set became available. It contained millions of tagged images across a thousand object classes and provides a foundation for the </a:t>
            </a:r>
            <a:r>
              <a:rPr lang="en-US" b="0" i="0" dirty="0" err="1">
                <a:solidFill>
                  <a:srgbClr val="161616"/>
                </a:solidFill>
                <a:effectLst/>
                <a:latin typeface="IBM Plex Sans" panose="020B0503050203000203" pitchFamily="34" charset="0"/>
              </a:rPr>
              <a:t>CNNs</a:t>
            </a:r>
            <a:r>
              <a:rPr lang="en-US" b="0" i="0" dirty="0">
                <a:solidFill>
                  <a:srgbClr val="161616"/>
                </a:solidFill>
                <a:effectLst/>
                <a:latin typeface="IBM Plex Sans" panose="020B0503050203000203" pitchFamily="34" charset="0"/>
              </a:rPr>
              <a:t> and deep learning models that are used today.</a:t>
            </a:r>
          </a:p>
          <a:p>
            <a:pPr lvl="1"/>
            <a:r>
              <a:rPr lang="en-US" b="1" i="0" dirty="0">
                <a:solidFill>
                  <a:srgbClr val="161616"/>
                </a:solidFill>
                <a:effectLst/>
                <a:latin typeface="IBM Plex Sans" panose="020B0503050203000203" pitchFamily="34" charset="0"/>
              </a:rPr>
              <a:t>2012</a:t>
            </a:r>
            <a:r>
              <a:rPr lang="en-US" dirty="0">
                <a:solidFill>
                  <a:srgbClr val="161616"/>
                </a:solidFill>
              </a:rPr>
              <a:t>: </a:t>
            </a:r>
            <a:r>
              <a:rPr lang="en-US" b="0" i="0" dirty="0">
                <a:solidFill>
                  <a:srgbClr val="161616"/>
                </a:solidFill>
                <a:effectLst/>
                <a:latin typeface="IBM Plex Sans" panose="020B0503050203000203" pitchFamily="34" charset="0"/>
              </a:rPr>
              <a:t>CNN is entered into an image recognition contest. The </a:t>
            </a:r>
            <a:r>
              <a:rPr lang="en-US" b="0" i="0" dirty="0" err="1">
                <a:solidFill>
                  <a:srgbClr val="161616"/>
                </a:solidFill>
                <a:effectLst/>
                <a:latin typeface="IBM Plex Sans" panose="020B0503050203000203" pitchFamily="34" charset="0"/>
              </a:rPr>
              <a:t>AlexNet</a:t>
            </a:r>
            <a:r>
              <a:rPr lang="en-US" b="0" i="0" dirty="0">
                <a:solidFill>
                  <a:srgbClr val="161616"/>
                </a:solidFill>
                <a:effectLst/>
                <a:latin typeface="IBM Plex Sans" panose="020B0503050203000203" pitchFamily="34" charset="0"/>
              </a:rPr>
              <a:t> model significantly reduced the error rate for image recognition.</a:t>
            </a:r>
            <a:endParaRPr lang="en-GB" dirty="0"/>
          </a:p>
        </p:txBody>
      </p:sp>
      <p:sp>
        <p:nvSpPr>
          <p:cNvPr id="4" name="Footer Placeholder 3">
            <a:extLst>
              <a:ext uri="{FF2B5EF4-FFF2-40B4-BE49-F238E27FC236}">
                <a16:creationId xmlns:a16="http://schemas.microsoft.com/office/drawing/2014/main" id="{316C1286-7159-425A-BC92-DE2AF0122BD7}"/>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721030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vision applications</a:t>
            </a:r>
          </a:p>
        </p:txBody>
      </p:sp>
      <p:sp>
        <p:nvSpPr>
          <p:cNvPr id="3" name="Content Placeholder 2"/>
          <p:cNvSpPr>
            <a:spLocks noGrp="1"/>
          </p:cNvSpPr>
          <p:nvPr>
            <p:ph idx="1"/>
          </p:nvPr>
        </p:nvSpPr>
        <p:spPr>
          <a:xfrm>
            <a:off x="208800" y="1164168"/>
            <a:ext cx="11641455" cy="5513832"/>
          </a:xfrm>
        </p:spPr>
        <p:txBody>
          <a:bodyPr/>
          <a:lstStyle/>
          <a:p>
            <a:r>
              <a:rPr lang="en-GB" b="1" dirty="0"/>
              <a:t>Manufacturing</a:t>
            </a:r>
            <a:r>
              <a:rPr lang="en-GB" dirty="0"/>
              <a:t>: Ensure that products are being positioned correctly on an assembly line.</a:t>
            </a:r>
          </a:p>
          <a:p>
            <a:r>
              <a:rPr lang="en-GB" b="1" dirty="0"/>
              <a:t>Visual auditing</a:t>
            </a:r>
            <a:r>
              <a:rPr lang="en-GB" dirty="0"/>
              <a:t>: </a:t>
            </a:r>
            <a:r>
              <a:rPr lang="en-US" dirty="0"/>
              <a:t>Look for visual compliance or deterioration in a fleet of trucks, planes, windmills, transmission or power towers , and so on.</a:t>
            </a:r>
          </a:p>
          <a:p>
            <a:r>
              <a:rPr lang="en-GB" b="1" dirty="0"/>
              <a:t>Insurance</a:t>
            </a:r>
            <a:r>
              <a:rPr lang="en-GB" dirty="0"/>
              <a:t>: Classify claims images into different categories.</a:t>
            </a:r>
          </a:p>
          <a:p>
            <a:r>
              <a:rPr lang="en-GB" b="1" dirty="0"/>
              <a:t>Medical image processing</a:t>
            </a:r>
            <a:r>
              <a:rPr lang="en-GB" dirty="0"/>
              <a:t>: Detect </a:t>
            </a:r>
            <a:r>
              <a:rPr lang="en-US" dirty="0"/>
              <a:t>tumors</a:t>
            </a:r>
            <a:r>
              <a:rPr lang="en-GB" dirty="0"/>
              <a:t>.</a:t>
            </a:r>
          </a:p>
          <a:p>
            <a:r>
              <a:rPr lang="en-GB" b="1" dirty="0"/>
              <a:t>Automotive industry</a:t>
            </a:r>
            <a:r>
              <a:rPr lang="en-GB" dirty="0"/>
              <a:t>: Object detection for safety.</a:t>
            </a:r>
          </a:p>
        </p:txBody>
      </p:sp>
      <p:pic>
        <p:nvPicPr>
          <p:cNvPr id="4" name="Picture 3">
            <a:extLst>
              <a:ext uri="{FF2B5EF4-FFF2-40B4-BE49-F238E27FC236}">
                <a16:creationId xmlns:a16="http://schemas.microsoft.com/office/drawing/2014/main" id="{CB6CC4CB-6723-490A-9340-E15CD727F84B}"/>
              </a:ext>
            </a:extLst>
          </p:cNvPr>
          <p:cNvPicPr>
            <a:picLocks noChangeAspect="1"/>
          </p:cNvPicPr>
          <p:nvPr/>
        </p:nvPicPr>
        <p:blipFill>
          <a:blip r:embed="rId3"/>
          <a:stretch>
            <a:fillRect/>
          </a:stretch>
        </p:blipFill>
        <p:spPr>
          <a:xfrm>
            <a:off x="6414776" y="4416577"/>
            <a:ext cx="3790569" cy="1865376"/>
          </a:xfrm>
          <a:prstGeom prst="rect">
            <a:avLst/>
          </a:prstGeom>
        </p:spPr>
      </p:pic>
      <p:sp>
        <p:nvSpPr>
          <p:cNvPr id="6" name="TextBox 5">
            <a:extLst>
              <a:ext uri="{FF2B5EF4-FFF2-40B4-BE49-F238E27FC236}">
                <a16:creationId xmlns:a16="http://schemas.microsoft.com/office/drawing/2014/main" id="{8E1A9B55-D183-472A-A111-39FBDB1C1A11}"/>
              </a:ext>
            </a:extLst>
          </p:cNvPr>
          <p:cNvSpPr txBox="1"/>
          <p:nvPr/>
        </p:nvSpPr>
        <p:spPr>
          <a:xfrm>
            <a:off x="3571131" y="5008033"/>
            <a:ext cx="2909666" cy="615553"/>
          </a:xfrm>
          <a:prstGeom prst="rect">
            <a:avLst/>
          </a:prstGeom>
          <a:noFill/>
        </p:spPr>
        <p:txBody>
          <a:bodyPr wrap="square" rtlCol="0">
            <a:spAutoFit/>
          </a:bodyPr>
          <a:lstStyle/>
          <a:p>
            <a:r>
              <a:rPr lang="en-GB" dirty="0"/>
              <a:t>Identifying skin cancer by using CV</a:t>
            </a:r>
            <a:endParaRPr lang="en-US" dirty="0"/>
          </a:p>
        </p:txBody>
      </p:sp>
      <p:sp>
        <p:nvSpPr>
          <p:cNvPr id="5" name="Footer Placeholder 4">
            <a:extLst>
              <a:ext uri="{FF2B5EF4-FFF2-40B4-BE49-F238E27FC236}">
                <a16:creationId xmlns:a16="http://schemas.microsoft.com/office/drawing/2014/main" id="{2E98EC8A-F216-4A26-9065-EB0879015D35}"/>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61511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vision applications (cont.)</a:t>
            </a:r>
          </a:p>
        </p:txBody>
      </p:sp>
      <p:sp>
        <p:nvSpPr>
          <p:cNvPr id="3" name="Content Placeholder 2"/>
          <p:cNvSpPr>
            <a:spLocks noGrp="1"/>
          </p:cNvSpPr>
          <p:nvPr>
            <p:ph idx="1"/>
          </p:nvPr>
        </p:nvSpPr>
        <p:spPr>
          <a:xfrm>
            <a:off x="208800" y="1164168"/>
            <a:ext cx="11641455" cy="5513832"/>
          </a:xfrm>
        </p:spPr>
        <p:txBody>
          <a:bodyPr/>
          <a:lstStyle/>
          <a:p>
            <a:r>
              <a:rPr lang="en-GB" b="1" dirty="0"/>
              <a:t>Social commerce</a:t>
            </a:r>
            <a:r>
              <a:rPr lang="en-GB" dirty="0"/>
              <a:t>: Use an image of a house to find similar homes that are for sale.</a:t>
            </a:r>
          </a:p>
          <a:p>
            <a:r>
              <a:rPr lang="en-GB" b="1" dirty="0"/>
              <a:t>Social listening</a:t>
            </a:r>
            <a:r>
              <a:rPr lang="en-GB" dirty="0"/>
              <a:t>: Track the buzz about your company on social media by looking for product logos.</a:t>
            </a:r>
          </a:p>
          <a:p>
            <a:r>
              <a:rPr lang="en-GB" b="1" dirty="0"/>
              <a:t>Retail</a:t>
            </a:r>
            <a:r>
              <a:rPr lang="en-GB" dirty="0"/>
              <a:t>: Use the photo of an item to find its price at different stores.</a:t>
            </a:r>
          </a:p>
          <a:p>
            <a:r>
              <a:rPr lang="en-GB" b="1" dirty="0"/>
              <a:t>Education</a:t>
            </a:r>
            <a:r>
              <a:rPr lang="en-GB" dirty="0"/>
              <a:t>: Use pictures to find educational material on similar subjects.</a:t>
            </a:r>
          </a:p>
          <a:p>
            <a:r>
              <a:rPr lang="en-GB" b="1" dirty="0"/>
              <a:t>Public safety</a:t>
            </a:r>
            <a:r>
              <a:rPr lang="en-GB" dirty="0"/>
              <a:t>: Automated license-plate reading.</a:t>
            </a:r>
          </a:p>
          <a:p>
            <a:endParaRPr lang="en-GB" dirty="0"/>
          </a:p>
          <a:p>
            <a:endParaRPr lang="en-GB" dirty="0"/>
          </a:p>
        </p:txBody>
      </p:sp>
      <p:pic>
        <p:nvPicPr>
          <p:cNvPr id="4" name="Picture 3">
            <a:extLst>
              <a:ext uri="{FF2B5EF4-FFF2-40B4-BE49-F238E27FC236}">
                <a16:creationId xmlns:a16="http://schemas.microsoft.com/office/drawing/2014/main" id="{EE6108F8-AFF0-45B1-B2DD-3452FCFBA44A}"/>
              </a:ext>
            </a:extLst>
          </p:cNvPr>
          <p:cNvPicPr>
            <a:picLocks noChangeAspect="1"/>
          </p:cNvPicPr>
          <p:nvPr/>
        </p:nvPicPr>
        <p:blipFill>
          <a:blip r:embed="rId3"/>
          <a:stretch>
            <a:fillRect/>
          </a:stretch>
        </p:blipFill>
        <p:spPr>
          <a:xfrm>
            <a:off x="3625533" y="4587451"/>
            <a:ext cx="3162063" cy="1859141"/>
          </a:xfrm>
          <a:prstGeom prst="rect">
            <a:avLst/>
          </a:prstGeom>
        </p:spPr>
      </p:pic>
      <p:sp>
        <p:nvSpPr>
          <p:cNvPr id="6" name="TextBox 5">
            <a:extLst>
              <a:ext uri="{FF2B5EF4-FFF2-40B4-BE49-F238E27FC236}">
                <a16:creationId xmlns:a16="http://schemas.microsoft.com/office/drawing/2014/main" id="{729F91A1-F5A4-425B-8F73-5761592D9094}"/>
              </a:ext>
            </a:extLst>
          </p:cNvPr>
          <p:cNvSpPr txBox="1"/>
          <p:nvPr/>
        </p:nvSpPr>
        <p:spPr>
          <a:xfrm>
            <a:off x="3712544" y="6442498"/>
            <a:ext cx="2552302" cy="353943"/>
          </a:xfrm>
          <a:prstGeom prst="rect">
            <a:avLst/>
          </a:prstGeom>
          <a:noFill/>
        </p:spPr>
        <p:txBody>
          <a:bodyPr wrap="none" rtlCol="0">
            <a:spAutoFit/>
          </a:bodyPr>
          <a:lstStyle/>
          <a:p>
            <a:r>
              <a:rPr lang="en-US" dirty="0"/>
              <a:t>Interactive image search</a:t>
            </a: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447724" y="4544178"/>
            <a:ext cx="2267712" cy="1133856"/>
          </a:xfrm>
          <a:prstGeom prst="rect">
            <a:avLst/>
          </a:prstGeom>
        </p:spPr>
      </p:pic>
      <p:sp>
        <p:nvSpPr>
          <p:cNvPr id="8" name="TextBox 7">
            <a:extLst>
              <a:ext uri="{FF2B5EF4-FFF2-40B4-BE49-F238E27FC236}">
                <a16:creationId xmlns:a16="http://schemas.microsoft.com/office/drawing/2014/main" id="{729F91A1-F5A4-425B-8F73-5761592D9094}"/>
              </a:ext>
            </a:extLst>
          </p:cNvPr>
          <p:cNvSpPr txBox="1"/>
          <p:nvPr/>
        </p:nvSpPr>
        <p:spPr>
          <a:xfrm>
            <a:off x="7462129" y="5669933"/>
            <a:ext cx="2463431" cy="353943"/>
          </a:xfrm>
          <a:prstGeom prst="rect">
            <a:avLst/>
          </a:prstGeom>
          <a:noFill/>
        </p:spPr>
        <p:txBody>
          <a:bodyPr wrap="none" rtlCol="0">
            <a:spAutoFit/>
          </a:bodyPr>
          <a:lstStyle/>
          <a:p>
            <a:r>
              <a:rPr lang="en-US" dirty="0"/>
              <a:t>Company’s logo search</a:t>
            </a:r>
          </a:p>
        </p:txBody>
      </p:sp>
      <p:sp>
        <p:nvSpPr>
          <p:cNvPr id="5" name="Footer Placeholder 4">
            <a:extLst>
              <a:ext uri="{FF2B5EF4-FFF2-40B4-BE49-F238E27FC236}">
                <a16:creationId xmlns:a16="http://schemas.microsoft.com/office/drawing/2014/main" id="{D8085734-7E32-46C3-852A-D337548C0056}"/>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24778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Computer vision tasks</a:t>
            </a:r>
          </a:p>
        </p:txBody>
      </p:sp>
      <p:sp>
        <p:nvSpPr>
          <p:cNvPr id="3" name="Content Placeholder 2"/>
          <p:cNvSpPr>
            <a:spLocks noGrp="1"/>
          </p:cNvSpPr>
          <p:nvPr>
            <p:ph idx="1"/>
          </p:nvPr>
        </p:nvSpPr>
        <p:spPr>
          <a:xfrm>
            <a:off x="208801" y="1164168"/>
            <a:ext cx="7938738" cy="5513832"/>
          </a:xfrm>
        </p:spPr>
        <p:txBody>
          <a:bodyPr/>
          <a:lstStyle/>
          <a:p>
            <a:r>
              <a:rPr lang="en-GB" b="1" dirty="0"/>
              <a:t>Image classification: </a:t>
            </a:r>
            <a:r>
              <a:rPr lang="en-US" dirty="0"/>
              <a:t>predict that a given image belongs to a certain class.</a:t>
            </a:r>
            <a:endParaRPr lang="en-GB" dirty="0"/>
          </a:p>
          <a:p>
            <a:pPr lvl="1"/>
            <a:r>
              <a:rPr lang="en-GB" dirty="0"/>
              <a:t>Example: See binary image classification demo at </a:t>
            </a:r>
            <a:r>
              <a:rPr lang="en-GB" dirty="0">
                <a:hlinkClick r:id="rId3"/>
              </a:rPr>
              <a:t>https://developer.ibm.com/developer/default/articles/introduction-computer-vision/images/hotdognothotdog.gif</a:t>
            </a:r>
            <a:endParaRPr lang="en-GB" dirty="0"/>
          </a:p>
          <a:p>
            <a:pPr lvl="2"/>
            <a:r>
              <a:rPr lang="en-US" dirty="0"/>
              <a:t>The demo shows a model that classifies an image as a hotdog or not a hot dog. </a:t>
            </a:r>
          </a:p>
          <a:p>
            <a:pPr lvl="2"/>
            <a:r>
              <a:rPr lang="en-US" dirty="0"/>
              <a:t>The video is just a sequence of images (frames). The current frame is either recognized as a hotdog or not.</a:t>
            </a:r>
            <a:endParaRPr lang="en-GB" dirty="0"/>
          </a:p>
          <a:p>
            <a:pPr lvl="2"/>
            <a:r>
              <a:rPr lang="en-US" b="0" i="0" dirty="0">
                <a:solidFill>
                  <a:srgbClr val="161616"/>
                </a:solidFill>
                <a:effectLst/>
                <a:latin typeface="IBM Plex Sans" panose="020B0503050203000203" pitchFamily="34" charset="0"/>
              </a:rPr>
              <a:t>A social media company wants to automatically identify, and segregate objectionable images that are uploaded by users.</a:t>
            </a:r>
            <a:endParaRPr lang="en-GB" b="1" dirty="0"/>
          </a:p>
          <a:p>
            <a:r>
              <a:rPr lang="en-GB" b="1" dirty="0"/>
              <a:t>Object detection and recognition</a:t>
            </a:r>
            <a:r>
              <a:rPr lang="en-GB" dirty="0"/>
              <a:t>: Detect certain patterns within the image. </a:t>
            </a:r>
          </a:p>
          <a:p>
            <a:pPr lvl="1"/>
            <a:r>
              <a:rPr lang="en-GB" dirty="0"/>
              <a:t>Examples:</a:t>
            </a:r>
          </a:p>
          <a:p>
            <a:pPr lvl="2"/>
            <a:r>
              <a:rPr lang="en-GB" dirty="0"/>
              <a:t>Detect red eyes when taking photos in certain conditions.</a:t>
            </a:r>
          </a:p>
          <a:p>
            <a:pPr lvl="2"/>
            <a:r>
              <a:rPr lang="en-GB" dirty="0"/>
              <a:t>Face recognition.</a:t>
            </a:r>
          </a:p>
          <a:p>
            <a:endParaRPr lang="en-GB" dirty="0"/>
          </a:p>
          <a:p>
            <a:pPr marL="0" indent="0">
              <a:buNone/>
            </a:pPr>
            <a:endParaRPr lang="en-GB" dirty="0"/>
          </a:p>
        </p:txBody>
      </p:sp>
      <p:pic>
        <p:nvPicPr>
          <p:cNvPr id="4" name="Picture 3">
            <a:extLst>
              <a:ext uri="{FF2B5EF4-FFF2-40B4-BE49-F238E27FC236}">
                <a16:creationId xmlns:a16="http://schemas.microsoft.com/office/drawing/2014/main" id="{C1F894B5-4301-4ECB-934B-CC14136A7B7A}"/>
              </a:ext>
            </a:extLst>
          </p:cNvPr>
          <p:cNvPicPr>
            <a:picLocks noChangeAspect="1"/>
          </p:cNvPicPr>
          <p:nvPr/>
        </p:nvPicPr>
        <p:blipFill>
          <a:blip r:embed="rId4"/>
          <a:stretch>
            <a:fillRect/>
          </a:stretch>
        </p:blipFill>
        <p:spPr>
          <a:xfrm>
            <a:off x="8585016" y="4232695"/>
            <a:ext cx="2541955" cy="2311286"/>
          </a:xfrm>
          <a:prstGeom prst="rect">
            <a:avLst/>
          </a:prstGeom>
        </p:spPr>
      </p:pic>
      <p:pic>
        <p:nvPicPr>
          <p:cNvPr id="11" name="Picture 10">
            <a:extLst>
              <a:ext uri="{FF2B5EF4-FFF2-40B4-BE49-F238E27FC236}">
                <a16:creationId xmlns:a16="http://schemas.microsoft.com/office/drawing/2014/main" id="{4A356B8A-BF18-4820-B3C8-DC28DBE9CE23}"/>
              </a:ext>
            </a:extLst>
          </p:cNvPr>
          <p:cNvPicPr>
            <a:picLocks noChangeAspect="1"/>
          </p:cNvPicPr>
          <p:nvPr/>
        </p:nvPicPr>
        <p:blipFill>
          <a:blip r:embed="rId5"/>
          <a:stretch>
            <a:fillRect/>
          </a:stretch>
        </p:blipFill>
        <p:spPr>
          <a:xfrm>
            <a:off x="8181107" y="1327898"/>
            <a:ext cx="3868455" cy="2101102"/>
          </a:xfrm>
          <a:prstGeom prst="rect">
            <a:avLst/>
          </a:prstGeom>
        </p:spPr>
      </p:pic>
      <p:sp>
        <p:nvSpPr>
          <p:cNvPr id="5" name="Footer Placeholder 4">
            <a:extLst>
              <a:ext uri="{FF2B5EF4-FFF2-40B4-BE49-F238E27FC236}">
                <a16:creationId xmlns:a16="http://schemas.microsoft.com/office/drawing/2014/main" id="{01EB7BFE-77BD-4FB8-9FCA-7B0EEF37F870}"/>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4175760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TEMPNAME" val="Class Author"/>
  <p:tag name="CLASSAUTHORTEMPVER" val="12.0.1"/>
  <p:tag name="MMPROD_NEXTUNIQUEID" val="10012"/>
  <p:tag name="MMPROD_UIDATA" val="&lt;database version=&quot;8.0&quot;&gt;&lt;object type=&quot;1&quot; unique_id=&quot;10001&quot;&gt;&lt;object type=&quot;2&quot; unique_id=&quot;267135&quot;&gt;&lt;object type=&quot;3&quot; unique_id=&quot;267136&quot;&gt;&lt;property id=&quot;20148&quot; value=&quot;5&quot;/&gt;&lt;property id=&quot;20300&quot; value=&quot;Slide 1 - &amp;quot;Unit title&amp;quot;&quot;/&gt;&lt;property id=&quot;20307&quot; value=&quot;256&quot;/&gt;&lt;/object&gt;&lt;object type=&quot;3&quot; unique_id=&quot;267137&quot;&gt;&lt;property id=&quot;20148&quot; value=&quot;5&quot;/&gt;&lt;property id=&quot;20300&quot; value=&quot;Slide 2 - &amp;quot;Unit objectives&amp;quot;&quot;/&gt;&lt;property id=&quot;20307&quot; value=&quot;257&quot;/&gt;&lt;/object&gt;&lt;object type=&quot;3&quot; unique_id=&quot;267138&quot;&gt;&lt;property id=&quot;20148&quot; value=&quot;5&quot;/&gt;&lt;property id=&quot;20300&quot; value=&quot;Slide 4 - &amp;quot;Topics&amp;quot;&quot;/&gt;&lt;property id=&quot;20307&quot; value=&quot;258&quot;/&gt;&lt;/object&gt;&lt;object type=&quot;3&quot; unique_id=&quot;267142&quot;&gt;&lt;property id=&quot;20148&quot; value=&quot;5&quot;/&gt;&lt;property id=&quot;20300&quot; value=&quot;Slide 7 - &amp;quot;Unit summary&amp;quot;&quot;/&gt;&lt;property id=&quot;20307&quot; value=&quot;262&quot;/&gt;&lt;/object&gt;&lt;object type=&quot;3&quot; unique_id=&quot;267143&quot;&gt;&lt;property id=&quot;20148&quot; value=&quot;5&quot;/&gt;&lt;property id=&quot;20300&quot; value=&quot;Slide 8 - &amp;quot;Review questions&amp;quot;&quot;/&gt;&lt;property id=&quot;20307&quot; value=&quot;263&quot;/&gt;&lt;/object&gt;&lt;object type=&quot;3&quot; unique_id=&quot;267144&quot;&gt;&lt;property id=&quot;20148&quot; value=&quot;5&quot;/&gt;&lt;property id=&quot;20300&quot; value=&quot;Slide 9 - &amp;quot;Review answers&amp;quot;&quot;/&gt;&lt;property id=&quot;20307&quot; value=&quot;264&quot;/&gt;&lt;/object&gt;&lt;object type=&quot;3&quot; unique_id=&quot;267148&quot;&gt;&lt;property id=&quot;20148&quot; value=&quot;5&quot;/&gt;&lt;property id=&quot;20300&quot; value=&quot;Slide 10 - &amp;quot;Exercise introduction&amp;quot;&quot;/&gt;&lt;property id=&quot;20307&quot; value=&quot;268&quot;/&gt;&lt;/object&gt;&lt;object type=&quot;3&quot; unique_id=&quot;547028&quot;&gt;&lt;property id=&quot;20148&quot; value=&quot;5&quot;/&gt;&lt;property id=&quot;20300&quot; value=&quot;Slide 3 - &amp;quot;Title of topic/lesson&amp;quot;&quot;/&gt;&lt;property id=&quot;20307&quot; value=&quot;297&quot;/&gt;&lt;/object&gt;&lt;object type=&quot;3&quot; unique_id=&quot;547029&quot;&gt;&lt;property id=&quot;20148&quot; value=&quot;5&quot;/&gt;&lt;property id=&quot;20300&quot; value=&quot;Slide 5 - &amp;quot;Sample (bulleted – only two levels)&amp;quot;&quot;/&gt;&lt;property id=&quot;20307&quot; value=&quot;298&quot;/&gt;&lt;/object&gt;&lt;object type=&quot;3&quot; unique_id=&quot;547030&quot;&gt;&lt;property id=&quot;20148&quot; value=&quot;5&quot;/&gt;&lt;property id=&quot;20300&quot; value=&quot;Slide 6 - &amp;quot;Instructor demonstration&amp;quot;&quot;/&gt;&lt;property id=&quot;20307&quot; value=&quot;296&quot;/&gt;&lt;/object&gt;&lt;object type=&quot;3&quot; unique_id=&quot;547031&quot;&gt;&lt;property id=&quot;20148&quot; value=&quot;5&quot;/&gt;&lt;property id=&quot;20300&quot; value=&quot;Slide 11&quot;/&gt;&lt;property id=&quot;20307&quot; value=&quot;299&quot;/&gt;&lt;/object&gt;&lt;object type=&quot;3&quot; unique_id=&quot;547032&quot;&gt;&lt;property id=&quot;20148&quot; value=&quot;5&quot;/&gt;&lt;property id=&quot;20300&quot; value=&quot;Slide 12&quot;/&gt;&lt;property id=&quot;20307&quot; value=&quot;300&quot;/&gt;&lt;/object&gt;&lt;object type=&quot;3&quot; unique_id=&quot;547033&quot;&gt;&lt;property id=&quot;20148&quot; value=&quot;5&quot;/&gt;&lt;property id=&quot;20300&quot; value=&quot;Slide 13&quot;/&gt;&lt;property id=&quot;20307&quot; value=&quot;301&quot;/&gt;&lt;/object&gt;&lt;object type=&quot;3&quot; unique_id=&quot;547034&quot;&gt;&lt;property id=&quot;20148&quot; value=&quot;5&quot;/&gt;&lt;property id=&quot;20300&quot; value=&quot;Slide 14&quot;/&gt;&lt;property id=&quot;20307&quot; value=&quot;302&quot;/&gt;&lt;/object&gt;&lt;object type=&quot;3&quot; unique_id=&quot;547035&quot;&gt;&lt;property id=&quot;20148&quot; value=&quot;5&quot;/&gt;&lt;property id=&quot;20300&quot; value=&quot;Slide 15&quot;/&gt;&lt;property id=&quot;20307&quot; value=&quot;303&quot;/&gt;&lt;/object&gt;&lt;/object&gt;&lt;object type=&quot;8&quot; unique_id=&quot;267187&quot;&gt;&lt;/object&gt;&lt;/object&gt;&lt;/database&gt;"/>
  <p:tag name="SECTOMILLISECCONVERTED" val="1"/>
  <p:tag name="CLASSAUTHORFOOTERSHOWNUM" val="0"/>
  <p:tag name="CLASSAUTHORTOPICSDELIF1" val="1"/>
  <p:tag name="CLASSAUTHORCCODE" val="SAAI"/>
  <p:tag name="CLASSAUTHORCVER" val="3"/>
  <p:tag name="CLASSAUTHORUSUFFIX" val="12-CVintro"/>
  <p:tag name="CLASSAUTHORUTIME" val="00:30"/>
  <p:tag name="CLASSAUTHORUOBJONSUMM" val="1"/>
  <p:tag name="CLASSAUTHORUOBJ" val="Define computer vision (CV). &#10;Describe how CV works.&#10;Recount the history of CV and its advancement with artificial intelligence (AI). &#10;Identify CV applications, tasks, and use cases.&#10;List tools and services for CV."/>
  <p:tag name="CLASSAUTHORUDESC" val="This unit provides a high-level introduction to computer vision (CV)."/>
  <p:tag name="CLASSAUTHORUHOW" val=""/>
</p:tagLst>
</file>

<file path=ppt/tags/tag2.xml><?xml version="1.0" encoding="utf-8"?>
<p:tagLst xmlns:a="http://schemas.openxmlformats.org/drawingml/2006/main" xmlns:r="http://schemas.openxmlformats.org/officeDocument/2006/relationships" xmlns:p="http://schemas.openxmlformats.org/presentationml/2006/main">
  <p:tag name="CLASSAUTHORUNITTITLE" val="1"/>
</p:tagLst>
</file>

<file path=ppt/tags/tag3.xml><?xml version="1.0" encoding="utf-8"?>
<p:tagLst xmlns:a="http://schemas.openxmlformats.org/drawingml/2006/main" xmlns:r="http://schemas.openxmlformats.org/officeDocument/2006/relationships" xmlns:p="http://schemas.openxmlformats.org/presentationml/2006/main">
  <p:tag name="CLASSAUTHORUNITTITLE" val="1"/>
</p:tagLst>
</file>

<file path=ppt/tags/tag4.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5.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6.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7.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8.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9.xml><?xml version="1.0" encoding="utf-8"?>
<p:tagLst xmlns:a="http://schemas.openxmlformats.org/drawingml/2006/main" xmlns:r="http://schemas.openxmlformats.org/officeDocument/2006/relationships" xmlns:p="http://schemas.openxmlformats.org/presentationml/2006/main">
  <p:tag name="CLASSAUTHORALTUSESLIDE" val="1"/>
</p:tagLst>
</file>

<file path=ppt/theme/theme1.xml><?xml version="1.0" encoding="utf-8"?>
<a:theme xmlns:a="http://schemas.openxmlformats.org/drawingml/2006/main" name="ClassAuthor-Cloud">
  <a:themeElements>
    <a:clrScheme name="Cloud2020">
      <a:dk1>
        <a:srgbClr val="181818"/>
      </a:dk1>
      <a:lt1>
        <a:srgbClr val="FFFFFF"/>
      </a:lt1>
      <a:dk2>
        <a:srgbClr val="181818"/>
      </a:dk2>
      <a:lt2>
        <a:srgbClr val="F3F3F3"/>
      </a:lt2>
      <a:accent1>
        <a:srgbClr val="7F7F7F"/>
      </a:accent1>
      <a:accent2>
        <a:srgbClr val="0062FF"/>
      </a:accent2>
      <a:accent3>
        <a:srgbClr val="D12765"/>
      </a:accent3>
      <a:accent4>
        <a:srgbClr val="8A3FFC"/>
      </a:accent4>
      <a:accent5>
        <a:srgbClr val="007D79"/>
      </a:accent5>
      <a:accent6>
        <a:srgbClr val="6F6F6F"/>
      </a:accent6>
      <a:hlink>
        <a:srgbClr val="1631FA"/>
      </a:hlink>
      <a:folHlink>
        <a:srgbClr val="7F1C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lstStyle>
        <a:defPPr algn="l" eaLnBrk="1" hangingPunct="1">
          <a:lnSpc>
            <a:spcPts val="2300"/>
          </a:lnSpc>
          <a:defRPr sz="2000" b="1" dirty="0">
            <a:solidFill>
              <a:srgbClr val="FFFFFF"/>
            </a:solidFill>
            <a:latin typeface="IBM Plex Sans" panose="020B0503050203000203" pitchFamily="34"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ClassAuthor.potx" id="{DE7E8E3A-AFD3-457F-9093-E639B5F6BB6E}" vid="{7CB886FC-05FA-4CBE-A835-B3F4B55BD241}"/>
    </a:ext>
  </a:extLst>
</a:theme>
</file>

<file path=ppt/theme/theme2.xml><?xml version="1.0" encoding="utf-8"?>
<a:theme xmlns:a="http://schemas.openxmlformats.org/drawingml/2006/main" name="ClassAuthor-Cloud Gray">
  <a:themeElements>
    <a:clrScheme name="Cloud2020">
      <a:dk1>
        <a:srgbClr val="181818"/>
      </a:dk1>
      <a:lt1>
        <a:srgbClr val="FFFFFF"/>
      </a:lt1>
      <a:dk2>
        <a:srgbClr val="181818"/>
      </a:dk2>
      <a:lt2>
        <a:srgbClr val="F3F3F3"/>
      </a:lt2>
      <a:accent1>
        <a:srgbClr val="7F7F7F"/>
      </a:accent1>
      <a:accent2>
        <a:srgbClr val="0062FF"/>
      </a:accent2>
      <a:accent3>
        <a:srgbClr val="D12765"/>
      </a:accent3>
      <a:accent4>
        <a:srgbClr val="8A3FFC"/>
      </a:accent4>
      <a:accent5>
        <a:srgbClr val="007D79"/>
      </a:accent5>
      <a:accent6>
        <a:srgbClr val="6F6F6F"/>
      </a:accent6>
      <a:hlink>
        <a:srgbClr val="1631FA"/>
      </a:hlink>
      <a:folHlink>
        <a:srgbClr val="7F1C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lstStyle>
        <a:defPPr algn="l" eaLnBrk="1" hangingPunct="1">
          <a:lnSpc>
            <a:spcPts val="2300"/>
          </a:lnSpc>
          <a:defRPr sz="2000" b="1" dirty="0">
            <a:solidFill>
              <a:srgbClr val="FFFFFF"/>
            </a:solidFill>
            <a:latin typeface="IBM Plex Sans" panose="020B0503050203000203" pitchFamily="34"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ClassAuthor.potx" id="{DE7E8E3A-AFD3-457F-9093-E639B5F6BB6E}" vid="{58663E6A-1CD8-405F-A904-B1614285B36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ClassAuthor</Template>
  <TotalTime>838</TotalTime>
  <Words>5355</Words>
  <Application>Microsoft Office PowerPoint</Application>
  <PresentationFormat>Custom</PresentationFormat>
  <Paragraphs>366</Paragraphs>
  <Slides>22</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IBM Plex Sans</vt:lpstr>
      <vt:lpstr>IBM Plex Sans ExtraLight</vt:lpstr>
      <vt:lpstr>IBM Plex Sans Regular</vt:lpstr>
      <vt:lpstr>inherit</vt:lpstr>
      <vt:lpstr>Wingdings</vt:lpstr>
      <vt:lpstr>ClassAuthor-Cloud</vt:lpstr>
      <vt:lpstr>ClassAuthor-Cloud Gray</vt:lpstr>
      <vt:lpstr>Introduction to computer vision</vt:lpstr>
      <vt:lpstr>Unit objectives</vt:lpstr>
      <vt:lpstr>What is computer vision</vt:lpstr>
      <vt:lpstr>How does computer vision work</vt:lpstr>
      <vt:lpstr>How does computer vision work (cont.) </vt:lpstr>
      <vt:lpstr>Computer vision history</vt:lpstr>
      <vt:lpstr>Computer vision applications</vt:lpstr>
      <vt:lpstr>Computer vision applications (cont.)</vt:lpstr>
      <vt:lpstr>Computer vision tasks</vt:lpstr>
      <vt:lpstr>Computer vision tasks (cont.)</vt:lpstr>
      <vt:lpstr>Computer vision tasks (cont.)</vt:lpstr>
      <vt:lpstr>Computer vision tasks (cont.)</vt:lpstr>
      <vt:lpstr>Computer vision tools </vt:lpstr>
      <vt:lpstr>Computer vision tools  (cont.)</vt:lpstr>
      <vt:lpstr>Computer vision tools  (cont.)</vt:lpstr>
      <vt:lpstr>Computer vision use cases</vt:lpstr>
      <vt:lpstr>Computer vision use cases (cont.)</vt:lpstr>
      <vt:lpstr>Unit summary</vt:lpstr>
      <vt:lpstr>Review questions</vt:lpstr>
      <vt:lpstr>Review questions (cont.)</vt:lpstr>
      <vt:lpstr>Review answers</vt:lpstr>
      <vt:lpstr>Review answers (cont.)</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vision</dc:title>
  <dc:creator>Marcela Adan</dc:creator>
  <cp:lastModifiedBy>Marcela Adan</cp:lastModifiedBy>
  <cp:revision>63</cp:revision>
  <cp:lastPrinted>2022-06-22T13:37:59Z</cp:lastPrinted>
  <dcterms:created xsi:type="dcterms:W3CDTF">2022-05-18T11:54:43Z</dcterms:created>
  <dcterms:modified xsi:type="dcterms:W3CDTF">2022-06-22T14:28:42Z</dcterms:modified>
</cp:coreProperties>
</file>